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10287000" cx="18288000"/>
  <p:notesSz cx="6858000" cy="9144000"/>
  <p:embeddedFontLst>
    <p:embeddedFont>
      <p:font typeface="Montserrat"/>
      <p:bold r:id="rId17"/>
      <p:boldItalic r:id="rId18"/>
    </p:embeddedFont>
    <p:embeddedFont>
      <p:font typeface="Poppins"/>
      <p:regular r:id="rId19"/>
      <p:bold r:id="rId20"/>
      <p:italic r:id="rId21"/>
      <p:boldItalic r:id="rId22"/>
    </p:embeddedFont>
    <p:embeddedFont>
      <p:font typeface="Inter"/>
      <p:bold r:id="rId23"/>
      <p:boldItalic r:id="rId24"/>
    </p:embeddedFont>
    <p:embeddedFont>
      <p:font typeface="Montserrat Medium"/>
      <p:regular r:id="rId25"/>
      <p:bold r:id="rId26"/>
      <p:italic r:id="rId27"/>
      <p:boldItalic r:id="rId28"/>
    </p:embeddedFont>
    <p:embeddedFont>
      <p:font typeface="Poppins Medium"/>
      <p:regular r:id="rId29"/>
      <p:bold r:id="rId30"/>
      <p:italic r:id="rId31"/>
      <p:boldItalic r:id="rId32"/>
    </p:embeddedFont>
    <p:embeddedFont>
      <p:font typeface="Poppins SemiBold"/>
      <p:regular r:id="rId33"/>
      <p:bold r:id="rId34"/>
      <p:italic r:id="rId35"/>
      <p:boldItalic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r:id="rId37" roundtripDataSignature="AMtx7mgmxx4j/D4kP43m3UAbKhli2SpSz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oppins-bold.fntdata"/><Relationship Id="rId22" Type="http://schemas.openxmlformats.org/officeDocument/2006/relationships/font" Target="fonts/Poppins-boldItalic.fntdata"/><Relationship Id="rId21" Type="http://schemas.openxmlformats.org/officeDocument/2006/relationships/font" Target="fonts/Poppins-italic.fntdata"/><Relationship Id="rId24" Type="http://schemas.openxmlformats.org/officeDocument/2006/relationships/font" Target="fonts/Inter-boldItalic.fntdata"/><Relationship Id="rId23" Type="http://schemas.openxmlformats.org/officeDocument/2006/relationships/font" Target="fonts/Inter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ontserratMedium-bold.fntdata"/><Relationship Id="rId25" Type="http://schemas.openxmlformats.org/officeDocument/2006/relationships/font" Target="fonts/MontserratMedium-regular.fntdata"/><Relationship Id="rId28" Type="http://schemas.openxmlformats.org/officeDocument/2006/relationships/font" Target="fonts/MontserratMedium-boldItalic.fntdata"/><Relationship Id="rId27" Type="http://schemas.openxmlformats.org/officeDocument/2006/relationships/font" Target="fonts/MontserratMedium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PoppinsMedium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PoppinsMedium-italic.fntdata"/><Relationship Id="rId30" Type="http://schemas.openxmlformats.org/officeDocument/2006/relationships/font" Target="fonts/PoppinsMedium-bold.fntdata"/><Relationship Id="rId11" Type="http://schemas.openxmlformats.org/officeDocument/2006/relationships/slide" Target="slides/slide6.xml"/><Relationship Id="rId33" Type="http://schemas.openxmlformats.org/officeDocument/2006/relationships/font" Target="fonts/PoppinsSemiBold-regular.fntdata"/><Relationship Id="rId10" Type="http://schemas.openxmlformats.org/officeDocument/2006/relationships/slide" Target="slides/slide5.xml"/><Relationship Id="rId32" Type="http://schemas.openxmlformats.org/officeDocument/2006/relationships/font" Target="fonts/PoppinsMedium-boldItalic.fntdata"/><Relationship Id="rId13" Type="http://schemas.openxmlformats.org/officeDocument/2006/relationships/slide" Target="slides/slide8.xml"/><Relationship Id="rId35" Type="http://schemas.openxmlformats.org/officeDocument/2006/relationships/font" Target="fonts/PoppinsSemiBold-italic.fntdata"/><Relationship Id="rId12" Type="http://schemas.openxmlformats.org/officeDocument/2006/relationships/slide" Target="slides/slide7.xml"/><Relationship Id="rId34" Type="http://schemas.openxmlformats.org/officeDocument/2006/relationships/font" Target="fonts/PoppinsSemiBold-bold.fntdata"/><Relationship Id="rId15" Type="http://schemas.openxmlformats.org/officeDocument/2006/relationships/slide" Target="slides/slide10.xml"/><Relationship Id="rId37" Type="http://customschemas.google.com/relationships/presentationmetadata" Target="metadata"/><Relationship Id="rId14" Type="http://schemas.openxmlformats.org/officeDocument/2006/relationships/slide" Target="slides/slide9.xml"/><Relationship Id="rId36" Type="http://schemas.openxmlformats.org/officeDocument/2006/relationships/font" Target="fonts/PoppinsSemiBold-boldItalic.fntdata"/><Relationship Id="rId17" Type="http://schemas.openxmlformats.org/officeDocument/2006/relationships/font" Target="fonts/Montserrat-bold.fntdata"/><Relationship Id="rId16" Type="http://schemas.openxmlformats.org/officeDocument/2006/relationships/slide" Target="slides/slide11.xml"/><Relationship Id="rId19" Type="http://schemas.openxmlformats.org/officeDocument/2006/relationships/font" Target="fonts/Poppins-regular.fntdata"/><Relationship Id="rId18" Type="http://schemas.openxmlformats.org/officeDocument/2006/relationships/font" Target="fonts/Montserrat-bold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fr-F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1" name="Google Shape;111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1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22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2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2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3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23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2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2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2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14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14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2" name="Google Shape;22;p1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1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5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" name="Google Shape;28;p1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1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6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16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4" name="Google Shape;34;p1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1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7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40" name="Google Shape;40;p17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41" name="Google Shape;41;p1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1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18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7" name="Google Shape;47;p18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8" name="Google Shape;48;p18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9" name="Google Shape;49;p18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0" name="Google Shape;50;p1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1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1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0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0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20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2" name="Google Shape;62;p2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2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1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1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21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9" name="Google Shape;69;p2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2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2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Relationship Id="rId4" Type="http://schemas.openxmlformats.org/officeDocument/2006/relationships/image" Target="../media/image22.jpg"/><Relationship Id="rId5" Type="http://schemas.openxmlformats.org/officeDocument/2006/relationships/image" Target="../media/image23.png"/><Relationship Id="rId6" Type="http://schemas.openxmlformats.org/officeDocument/2006/relationships/image" Target="../media/image1.png"/><Relationship Id="rId7" Type="http://schemas.openxmlformats.org/officeDocument/2006/relationships/image" Target="../media/image2.png"/><Relationship Id="rId8" Type="http://schemas.openxmlformats.org/officeDocument/2006/relationships/image" Target="../media/image1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png"/><Relationship Id="rId4" Type="http://schemas.openxmlformats.org/officeDocument/2006/relationships/image" Target="../media/image7.png"/><Relationship Id="rId5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Relationship Id="rId4" Type="http://schemas.openxmlformats.org/officeDocument/2006/relationships/image" Target="../media/image22.jpg"/><Relationship Id="rId5" Type="http://schemas.openxmlformats.org/officeDocument/2006/relationships/image" Target="../media/image23.png"/><Relationship Id="rId6" Type="http://schemas.openxmlformats.org/officeDocument/2006/relationships/image" Target="../media/image1.png"/><Relationship Id="rId7" Type="http://schemas.openxmlformats.org/officeDocument/2006/relationships/image" Target="../media/image1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9.png"/><Relationship Id="rId4" Type="http://schemas.openxmlformats.org/officeDocument/2006/relationships/image" Target="../media/image7.png"/><Relationship Id="rId5" Type="http://schemas.openxmlformats.org/officeDocument/2006/relationships/image" Target="../media/image5.png"/><Relationship Id="rId6" Type="http://schemas.openxmlformats.org/officeDocument/2006/relationships/image" Target="../media/image1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9.png"/><Relationship Id="rId4" Type="http://schemas.openxmlformats.org/officeDocument/2006/relationships/image" Target="../media/image8.png"/><Relationship Id="rId5" Type="http://schemas.openxmlformats.org/officeDocument/2006/relationships/image" Target="../media/image7.png"/><Relationship Id="rId6" Type="http://schemas.openxmlformats.org/officeDocument/2006/relationships/image" Target="../media/image2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9.png"/><Relationship Id="rId4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9.png"/><Relationship Id="rId4" Type="http://schemas.openxmlformats.org/officeDocument/2006/relationships/image" Target="../media/image12.png"/><Relationship Id="rId5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9.png"/><Relationship Id="rId4" Type="http://schemas.openxmlformats.org/officeDocument/2006/relationships/image" Target="../media/image15.png"/><Relationship Id="rId5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jpg"/><Relationship Id="rId4" Type="http://schemas.openxmlformats.org/officeDocument/2006/relationships/image" Target="../media/image19.png"/><Relationship Id="rId5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0.png"/><Relationship Id="rId4" Type="http://schemas.openxmlformats.org/officeDocument/2006/relationships/image" Target="../media/image19.png"/><Relationship Id="rId5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Relationship Id="rId4" Type="http://schemas.openxmlformats.org/officeDocument/2006/relationships/image" Target="../media/image19.png"/><Relationship Id="rId5" Type="http://schemas.openxmlformats.org/officeDocument/2006/relationships/image" Target="../media/image10.png"/><Relationship Id="rId6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/>
          <p:nvPr/>
        </p:nvSpPr>
        <p:spPr>
          <a:xfrm>
            <a:off x="-604498" y="-454695"/>
            <a:ext cx="11871395" cy="11871395"/>
          </a:xfrm>
          <a:custGeom>
            <a:rect b="b" l="l" r="r" t="t"/>
            <a:pathLst>
              <a:path extrusionOk="0" h="11871395" w="11871395">
                <a:moveTo>
                  <a:pt x="11871395" y="11871395"/>
                </a:moveTo>
                <a:lnTo>
                  <a:pt x="0" y="11871395"/>
                </a:lnTo>
                <a:lnTo>
                  <a:pt x="0" y="0"/>
                </a:lnTo>
                <a:lnTo>
                  <a:pt x="11871395" y="0"/>
                </a:lnTo>
                <a:lnTo>
                  <a:pt x="11871395" y="11871395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1"/>
          <p:cNvSpPr/>
          <p:nvPr/>
        </p:nvSpPr>
        <p:spPr>
          <a:xfrm>
            <a:off x="-4596837" y="1308218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9311" l="0" r="0" t="-9311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1"/>
          <p:cNvSpPr/>
          <p:nvPr/>
        </p:nvSpPr>
        <p:spPr>
          <a:xfrm rot="2444922">
            <a:off x="-857290" y="-122083"/>
            <a:ext cx="21838218" cy="9286218"/>
          </a:xfrm>
          <a:custGeom>
            <a:rect b="b" l="l" r="r" t="t"/>
            <a:pathLst>
              <a:path extrusionOk="0" h="9286218" w="21838218">
                <a:moveTo>
                  <a:pt x="0" y="0"/>
                </a:moveTo>
                <a:lnTo>
                  <a:pt x="21838218" y="0"/>
                </a:lnTo>
                <a:lnTo>
                  <a:pt x="21838218" y="9286219"/>
                </a:lnTo>
                <a:lnTo>
                  <a:pt x="0" y="928621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-16762" l="-940" r="0" t="-16762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1"/>
          <p:cNvSpPr/>
          <p:nvPr/>
        </p:nvSpPr>
        <p:spPr>
          <a:xfrm rot="10800000">
            <a:off x="11266897" y="-179053"/>
            <a:ext cx="7317540" cy="7317540"/>
          </a:xfrm>
          <a:custGeom>
            <a:rect b="b" l="l" r="r" t="t"/>
            <a:pathLst>
              <a:path extrusionOk="0" h="7317540" w="7317540">
                <a:moveTo>
                  <a:pt x="0" y="0"/>
                </a:moveTo>
                <a:lnTo>
                  <a:pt x="7317540" y="0"/>
                </a:lnTo>
                <a:lnTo>
                  <a:pt x="7317540" y="7317540"/>
                </a:lnTo>
                <a:lnTo>
                  <a:pt x="0" y="73175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2" name="Google Shape;92;p1"/>
          <p:cNvGrpSpPr/>
          <p:nvPr/>
        </p:nvGrpSpPr>
        <p:grpSpPr>
          <a:xfrm>
            <a:off x="2089110" y="9754235"/>
            <a:ext cx="53728" cy="53728"/>
            <a:chOff x="0" y="0"/>
            <a:chExt cx="812800" cy="812800"/>
          </a:xfrm>
        </p:grpSpPr>
        <p:sp>
          <p:nvSpPr>
            <p:cNvPr id="93" name="Google Shape;93;p1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6C2C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4075" lIns="74075" spcFirstLastPara="1" rIns="74075" wrap="square" tIns="74075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5" name="Google Shape;95;p1"/>
          <p:cNvSpPr/>
          <p:nvPr/>
        </p:nvSpPr>
        <p:spPr>
          <a:xfrm>
            <a:off x="17203677" y="389988"/>
            <a:ext cx="569973" cy="379745"/>
          </a:xfrm>
          <a:custGeom>
            <a:rect b="b" l="l" r="r" t="t"/>
            <a:pathLst>
              <a:path extrusionOk="0" h="379745" w="569973">
                <a:moveTo>
                  <a:pt x="0" y="0"/>
                </a:moveTo>
                <a:lnTo>
                  <a:pt x="569973" y="0"/>
                </a:lnTo>
                <a:lnTo>
                  <a:pt x="569973" y="379744"/>
                </a:lnTo>
                <a:lnTo>
                  <a:pt x="0" y="3797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1"/>
          <p:cNvSpPr txBox="1"/>
          <p:nvPr/>
        </p:nvSpPr>
        <p:spPr>
          <a:xfrm>
            <a:off x="12528574" y="413497"/>
            <a:ext cx="4267374" cy="3562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100">
                <a:solidFill>
                  <a:srgbClr val="0D444B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Nom de l’entreprise</a:t>
            </a:r>
            <a:endParaRPr/>
          </a:p>
        </p:txBody>
      </p:sp>
      <p:sp>
        <p:nvSpPr>
          <p:cNvPr id="97" name="Google Shape;97;p1"/>
          <p:cNvSpPr/>
          <p:nvPr/>
        </p:nvSpPr>
        <p:spPr>
          <a:xfrm rot="10800000">
            <a:off x="2434258" y="579860"/>
            <a:ext cx="1907647" cy="1900710"/>
          </a:xfrm>
          <a:custGeom>
            <a:rect b="b" l="l" r="r" t="t"/>
            <a:pathLst>
              <a:path extrusionOk="0" h="1900710" w="1907647">
                <a:moveTo>
                  <a:pt x="0" y="0"/>
                </a:moveTo>
                <a:lnTo>
                  <a:pt x="1907647" y="0"/>
                </a:lnTo>
                <a:lnTo>
                  <a:pt x="1907647" y="1900710"/>
                </a:lnTo>
                <a:lnTo>
                  <a:pt x="0" y="190071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8" name="Google Shape;98;p1"/>
          <p:cNvCxnSpPr/>
          <p:nvPr/>
        </p:nvCxnSpPr>
        <p:spPr>
          <a:xfrm>
            <a:off x="8453978" y="5533505"/>
            <a:ext cx="6552242" cy="0"/>
          </a:xfrm>
          <a:prstGeom prst="straightConnector1">
            <a:avLst/>
          </a:prstGeom>
          <a:noFill/>
          <a:ln cap="flat" cmpd="sng" w="38100">
            <a:solidFill>
              <a:srgbClr val="2B2B2B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99" name="Google Shape;99;p1"/>
          <p:cNvGrpSpPr/>
          <p:nvPr/>
        </p:nvGrpSpPr>
        <p:grpSpPr>
          <a:xfrm>
            <a:off x="8453978" y="6909627"/>
            <a:ext cx="2281481" cy="580825"/>
            <a:chOff x="0" y="-38100"/>
            <a:chExt cx="1745997" cy="444500"/>
          </a:xfrm>
        </p:grpSpPr>
        <p:sp>
          <p:nvSpPr>
            <p:cNvPr id="100" name="Google Shape;100;p1"/>
            <p:cNvSpPr/>
            <p:nvPr/>
          </p:nvSpPr>
          <p:spPr>
            <a:xfrm>
              <a:off x="0" y="0"/>
              <a:ext cx="1745997" cy="406400"/>
            </a:xfrm>
            <a:custGeom>
              <a:rect b="b" l="l" r="r" t="t"/>
              <a:pathLst>
                <a:path extrusionOk="0" h="406400" w="1745997">
                  <a:moveTo>
                    <a:pt x="1542796" y="0"/>
                  </a:moveTo>
                  <a:cubicBezTo>
                    <a:pt x="1655021" y="0"/>
                    <a:pt x="1745997" y="90976"/>
                    <a:pt x="1745997" y="203200"/>
                  </a:cubicBezTo>
                  <a:cubicBezTo>
                    <a:pt x="1745997" y="315424"/>
                    <a:pt x="1655021" y="406400"/>
                    <a:pt x="1542796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lnTo>
                    <a:pt x="1542796" y="0"/>
                  </a:lnTo>
                  <a:close/>
                </a:path>
              </a:pathLst>
            </a:custGeom>
            <a:solidFill>
              <a:srgbClr val="1656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1"/>
            <p:cNvSpPr txBox="1"/>
            <p:nvPr/>
          </p:nvSpPr>
          <p:spPr>
            <a:xfrm>
              <a:off x="0" y="-38100"/>
              <a:ext cx="1745996" cy="44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2" name="Google Shape;102;p1"/>
          <p:cNvSpPr/>
          <p:nvPr/>
        </p:nvSpPr>
        <p:spPr>
          <a:xfrm>
            <a:off x="6563755" y="3890193"/>
            <a:ext cx="1561045" cy="1261667"/>
          </a:xfrm>
          <a:custGeom>
            <a:rect b="b" l="l" r="r" t="t"/>
            <a:pathLst>
              <a:path extrusionOk="0" h="1261667" w="1561045">
                <a:moveTo>
                  <a:pt x="0" y="0"/>
                </a:moveTo>
                <a:lnTo>
                  <a:pt x="1561045" y="0"/>
                </a:lnTo>
                <a:lnTo>
                  <a:pt x="1561045" y="1261667"/>
                </a:lnTo>
                <a:lnTo>
                  <a:pt x="0" y="126166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1"/>
          <p:cNvSpPr txBox="1"/>
          <p:nvPr/>
        </p:nvSpPr>
        <p:spPr>
          <a:xfrm>
            <a:off x="13628789" y="9402975"/>
            <a:ext cx="3283468" cy="3596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122">
                <a:solidFill>
                  <a:srgbClr val="2B2B2B"/>
                </a:solidFill>
                <a:latin typeface="Montserrat"/>
                <a:ea typeface="Montserrat"/>
                <a:cs typeface="Montserrat"/>
                <a:sym typeface="Montserrat"/>
              </a:rPr>
              <a:t>Thomas Roisin</a:t>
            </a:r>
            <a:endParaRPr/>
          </a:p>
        </p:txBody>
      </p:sp>
      <p:sp>
        <p:nvSpPr>
          <p:cNvPr id="104" name="Google Shape;104;p1"/>
          <p:cNvSpPr txBox="1"/>
          <p:nvPr/>
        </p:nvSpPr>
        <p:spPr>
          <a:xfrm>
            <a:off x="8453978" y="3194973"/>
            <a:ext cx="7543612" cy="11721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8000">
                <a:solidFill>
                  <a:srgbClr val="2B2B2B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Formation</a:t>
            </a:r>
            <a:endParaRPr/>
          </a:p>
        </p:txBody>
      </p:sp>
      <p:sp>
        <p:nvSpPr>
          <p:cNvPr id="105" name="Google Shape;105;p1"/>
          <p:cNvSpPr txBox="1"/>
          <p:nvPr/>
        </p:nvSpPr>
        <p:spPr>
          <a:xfrm>
            <a:off x="8453978" y="7033479"/>
            <a:ext cx="2281480" cy="3257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Get Started</a:t>
            </a:r>
            <a:endParaRPr/>
          </a:p>
        </p:txBody>
      </p:sp>
      <p:sp>
        <p:nvSpPr>
          <p:cNvPr id="106" name="Google Shape;106;p1"/>
          <p:cNvSpPr txBox="1"/>
          <p:nvPr/>
        </p:nvSpPr>
        <p:spPr>
          <a:xfrm>
            <a:off x="8453978" y="4206048"/>
            <a:ext cx="75435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8000">
                <a:solidFill>
                  <a:srgbClr val="2B2B2B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Excel</a:t>
            </a:r>
            <a:endParaRPr/>
          </a:p>
        </p:txBody>
      </p:sp>
      <p:sp>
        <p:nvSpPr>
          <p:cNvPr id="107" name="Google Shape;107;p1"/>
          <p:cNvSpPr txBox="1"/>
          <p:nvPr/>
        </p:nvSpPr>
        <p:spPr>
          <a:xfrm>
            <a:off x="8453978" y="5688777"/>
            <a:ext cx="6957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999">
                <a:solidFill>
                  <a:srgbClr val="2B2B2B"/>
                </a:solidFill>
                <a:latin typeface="Poppins"/>
                <a:ea typeface="Poppins"/>
                <a:cs typeface="Poppins"/>
                <a:sym typeface="Poppins"/>
              </a:rPr>
              <a:t>Niveau 5 - Compétence 4</a:t>
            </a:r>
            <a:endParaRPr/>
          </a:p>
        </p:txBody>
      </p:sp>
      <p:sp>
        <p:nvSpPr>
          <p:cNvPr id="108" name="Google Shape;108;p1"/>
          <p:cNvSpPr txBox="1"/>
          <p:nvPr/>
        </p:nvSpPr>
        <p:spPr>
          <a:xfrm>
            <a:off x="8453975" y="6305775"/>
            <a:ext cx="76803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100">
                <a:solidFill>
                  <a:srgbClr val="2B2B2B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Importer des données externes (fichiers, web, etc.)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1E6EA"/>
            </a:gs>
            <a:gs pos="100000">
              <a:srgbClr val="D0DAE1"/>
            </a:gs>
          </a:gsLst>
          <a:lin ang="0" scaled="0"/>
        </a:gradFill>
      </p:bgPr>
    </p:bg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2" name="Google Shape;322;p10"/>
          <p:cNvGrpSpPr/>
          <p:nvPr/>
        </p:nvGrpSpPr>
        <p:grpSpPr>
          <a:xfrm>
            <a:off x="6933143" y="1950896"/>
            <a:ext cx="2220382" cy="6805806"/>
            <a:chOff x="0" y="-38100"/>
            <a:chExt cx="584792" cy="1792476"/>
          </a:xfrm>
        </p:grpSpPr>
        <p:sp>
          <p:nvSpPr>
            <p:cNvPr id="323" name="Google Shape;323;p10"/>
            <p:cNvSpPr/>
            <p:nvPr/>
          </p:nvSpPr>
          <p:spPr>
            <a:xfrm>
              <a:off x="0" y="0"/>
              <a:ext cx="584792" cy="1754376"/>
            </a:xfrm>
            <a:custGeom>
              <a:rect b="b" l="l" r="r" t="t"/>
              <a:pathLst>
                <a:path extrusionOk="0" h="1754376" w="584792">
                  <a:moveTo>
                    <a:pt x="0" y="0"/>
                  </a:moveTo>
                  <a:lnTo>
                    <a:pt x="584792" y="0"/>
                  </a:lnTo>
                  <a:lnTo>
                    <a:pt x="584792" y="1754376"/>
                  </a:lnTo>
                  <a:lnTo>
                    <a:pt x="0" y="1754376"/>
                  </a:lnTo>
                  <a:close/>
                </a:path>
              </a:pathLst>
            </a:custGeom>
            <a:noFill/>
            <a:ln>
              <a:noFill/>
            </a:ln>
          </p:spPr>
        </p:sp>
        <p:sp>
          <p:nvSpPr>
            <p:cNvPr id="324" name="Google Shape;324;p10"/>
            <p:cNvSpPr txBox="1"/>
            <p:nvPr/>
          </p:nvSpPr>
          <p:spPr>
            <a:xfrm>
              <a:off x="0" y="-38100"/>
              <a:ext cx="584792" cy="17924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25" name="Google Shape;325;p10"/>
          <p:cNvGrpSpPr/>
          <p:nvPr/>
        </p:nvGrpSpPr>
        <p:grpSpPr>
          <a:xfrm rot="5400000">
            <a:off x="9049017" y="-9049017"/>
            <a:ext cx="334626" cy="18432661"/>
            <a:chOff x="0" y="-38100"/>
            <a:chExt cx="88132" cy="4854693"/>
          </a:xfrm>
        </p:grpSpPr>
        <p:sp>
          <p:nvSpPr>
            <p:cNvPr id="326" name="Google Shape;326;p10"/>
            <p:cNvSpPr/>
            <p:nvPr/>
          </p:nvSpPr>
          <p:spPr>
            <a:xfrm>
              <a:off x="0" y="0"/>
              <a:ext cx="88132" cy="4816592"/>
            </a:xfrm>
            <a:custGeom>
              <a:rect b="b" l="l" r="r" t="t"/>
              <a:pathLst>
                <a:path extrusionOk="0" h="4816592" w="88132">
                  <a:moveTo>
                    <a:pt x="0" y="0"/>
                  </a:moveTo>
                  <a:lnTo>
                    <a:pt x="88132" y="0"/>
                  </a:lnTo>
                  <a:lnTo>
                    <a:pt x="88132" y="4816592"/>
                  </a:lnTo>
                  <a:lnTo>
                    <a:pt x="0" y="4816592"/>
                  </a:ln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</p:sp>
        <p:sp>
          <p:nvSpPr>
            <p:cNvPr id="327" name="Google Shape;327;p10"/>
            <p:cNvSpPr txBox="1"/>
            <p:nvPr/>
          </p:nvSpPr>
          <p:spPr>
            <a:xfrm>
              <a:off x="0" y="-38100"/>
              <a:ext cx="88132" cy="485469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28" name="Google Shape;328;p10"/>
          <p:cNvGrpSpPr/>
          <p:nvPr/>
        </p:nvGrpSpPr>
        <p:grpSpPr>
          <a:xfrm>
            <a:off x="-9172" y="-142392"/>
            <a:ext cx="1907624" cy="2052285"/>
            <a:chOff x="0" y="-38100"/>
            <a:chExt cx="502419" cy="540519"/>
          </a:xfrm>
        </p:grpSpPr>
        <p:sp>
          <p:nvSpPr>
            <p:cNvPr id="329" name="Google Shape;329;p10"/>
            <p:cNvSpPr/>
            <p:nvPr/>
          </p:nvSpPr>
          <p:spPr>
            <a:xfrm>
              <a:off x="0" y="0"/>
              <a:ext cx="502419" cy="502419"/>
            </a:xfrm>
            <a:custGeom>
              <a:rect b="b" l="l" r="r" t="t"/>
              <a:pathLst>
                <a:path extrusionOk="0" h="502419" w="502419">
                  <a:moveTo>
                    <a:pt x="0" y="0"/>
                  </a:moveTo>
                  <a:lnTo>
                    <a:pt x="502419" y="0"/>
                  </a:lnTo>
                  <a:lnTo>
                    <a:pt x="502419" y="502419"/>
                  </a:lnTo>
                  <a:lnTo>
                    <a:pt x="0" y="502419"/>
                  </a:ln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</p:sp>
        <p:sp>
          <p:nvSpPr>
            <p:cNvPr id="330" name="Google Shape;330;p10"/>
            <p:cNvSpPr txBox="1"/>
            <p:nvPr/>
          </p:nvSpPr>
          <p:spPr>
            <a:xfrm>
              <a:off x="0" y="-38100"/>
              <a:ext cx="502418" cy="54051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31" name="Google Shape;331;p10"/>
          <p:cNvSpPr/>
          <p:nvPr/>
        </p:nvSpPr>
        <p:spPr>
          <a:xfrm>
            <a:off x="214477" y="474453"/>
            <a:ext cx="1561045" cy="1261667"/>
          </a:xfrm>
          <a:custGeom>
            <a:rect b="b" l="l" r="r" t="t"/>
            <a:pathLst>
              <a:path extrusionOk="0" h="1261667" w="1561045">
                <a:moveTo>
                  <a:pt x="0" y="0"/>
                </a:moveTo>
                <a:lnTo>
                  <a:pt x="1561045" y="0"/>
                </a:lnTo>
                <a:lnTo>
                  <a:pt x="1561045" y="1261666"/>
                </a:lnTo>
                <a:lnTo>
                  <a:pt x="0" y="12616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32" name="Google Shape;332;p10"/>
          <p:cNvCxnSpPr/>
          <p:nvPr/>
        </p:nvCxnSpPr>
        <p:spPr>
          <a:xfrm>
            <a:off x="5146707" y="1628832"/>
            <a:ext cx="6552242" cy="0"/>
          </a:xfrm>
          <a:prstGeom prst="straightConnector1">
            <a:avLst/>
          </a:prstGeom>
          <a:noFill/>
          <a:ln cap="flat" cmpd="sng" w="38100">
            <a:solidFill>
              <a:srgbClr val="2B2B2B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33" name="Google Shape;333;p10"/>
          <p:cNvSpPr txBox="1"/>
          <p:nvPr/>
        </p:nvSpPr>
        <p:spPr>
          <a:xfrm>
            <a:off x="14968937" y="669470"/>
            <a:ext cx="3707982" cy="2698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>
                <a:solidFill>
                  <a:srgbClr val="191719"/>
                </a:solidFill>
                <a:latin typeface="Arial"/>
                <a:ea typeface="Arial"/>
                <a:cs typeface="Arial"/>
                <a:sym typeface="Arial"/>
              </a:rPr>
              <a:t>Nom de l’entreprise</a:t>
            </a:r>
            <a:endParaRPr/>
          </a:p>
        </p:txBody>
      </p:sp>
      <p:sp>
        <p:nvSpPr>
          <p:cNvPr id="334" name="Google Shape;334;p10"/>
          <p:cNvSpPr txBox="1"/>
          <p:nvPr/>
        </p:nvSpPr>
        <p:spPr>
          <a:xfrm>
            <a:off x="2555183" y="508633"/>
            <a:ext cx="12583789" cy="10700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8000">
                <a:solidFill>
                  <a:srgbClr val="191719"/>
                </a:solidFill>
                <a:latin typeface="Inter"/>
                <a:ea typeface="Inter"/>
                <a:cs typeface="Inter"/>
                <a:sym typeface="Inter"/>
              </a:rPr>
              <a:t>Métaphore imagée</a:t>
            </a:r>
            <a:endParaRPr/>
          </a:p>
        </p:txBody>
      </p:sp>
      <p:sp>
        <p:nvSpPr>
          <p:cNvPr id="335" name="Google Shape;335;p10"/>
          <p:cNvSpPr txBox="1"/>
          <p:nvPr/>
        </p:nvSpPr>
        <p:spPr>
          <a:xfrm>
            <a:off x="7622509" y="4822004"/>
            <a:ext cx="96927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Importer des données, c’est brancher un tuyau entre Excel et le monde extérieur.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6" name="Google Shape;336;p10"/>
          <p:cNvSpPr/>
          <p:nvPr/>
        </p:nvSpPr>
        <p:spPr>
          <a:xfrm>
            <a:off x="1775522" y="9428758"/>
            <a:ext cx="2120358" cy="875129"/>
          </a:xfrm>
          <a:custGeom>
            <a:rect b="b" l="l" r="r" t="t"/>
            <a:pathLst>
              <a:path extrusionOk="0" h="1166839" w="2827144">
                <a:moveTo>
                  <a:pt x="0" y="0"/>
                </a:moveTo>
                <a:lnTo>
                  <a:pt x="2827144" y="0"/>
                </a:lnTo>
                <a:lnTo>
                  <a:pt x="2827144" y="1166839"/>
                </a:lnTo>
                <a:lnTo>
                  <a:pt x="0" y="11668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Exemple détaillé</a:t>
            </a:r>
            <a:endParaRPr/>
          </a:p>
        </p:txBody>
      </p:sp>
      <p:sp>
        <p:nvSpPr>
          <p:cNvPr id="337" name="Google Shape;337;p10"/>
          <p:cNvSpPr/>
          <p:nvPr/>
        </p:nvSpPr>
        <p:spPr>
          <a:xfrm>
            <a:off x="3895880" y="9428758"/>
            <a:ext cx="2120358" cy="875129"/>
          </a:xfrm>
          <a:custGeom>
            <a:rect b="b" l="l" r="r" t="t"/>
            <a:pathLst>
              <a:path extrusionOk="0" h="1166839" w="2827144">
                <a:moveTo>
                  <a:pt x="0" y="0"/>
                </a:moveTo>
                <a:lnTo>
                  <a:pt x="2827143" y="0"/>
                </a:lnTo>
                <a:lnTo>
                  <a:pt x="2827143" y="1166839"/>
                </a:lnTo>
                <a:lnTo>
                  <a:pt x="0" y="11668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Application théorique</a:t>
            </a:r>
            <a:endParaRPr/>
          </a:p>
        </p:txBody>
      </p:sp>
      <p:sp>
        <p:nvSpPr>
          <p:cNvPr id="338" name="Google Shape;338;p10"/>
          <p:cNvSpPr/>
          <p:nvPr/>
        </p:nvSpPr>
        <p:spPr>
          <a:xfrm>
            <a:off x="6016237" y="9428758"/>
            <a:ext cx="2120358" cy="875129"/>
          </a:xfrm>
          <a:custGeom>
            <a:rect b="b" l="l" r="r" t="t"/>
            <a:pathLst>
              <a:path extrusionOk="0" h="1166839" w="2827144">
                <a:moveTo>
                  <a:pt x="0" y="0"/>
                </a:moveTo>
                <a:lnTo>
                  <a:pt x="2827144" y="0"/>
                </a:lnTo>
                <a:lnTo>
                  <a:pt x="2827144" y="1166839"/>
                </a:lnTo>
                <a:lnTo>
                  <a:pt x="0" y="11668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Application quotidienne</a:t>
            </a:r>
            <a:endParaRPr/>
          </a:p>
        </p:txBody>
      </p:sp>
      <p:sp>
        <p:nvSpPr>
          <p:cNvPr id="339" name="Google Shape;339;p10"/>
          <p:cNvSpPr/>
          <p:nvPr/>
        </p:nvSpPr>
        <p:spPr>
          <a:xfrm>
            <a:off x="8136595" y="9428758"/>
            <a:ext cx="2120358" cy="875129"/>
          </a:xfrm>
          <a:custGeom>
            <a:rect b="b" l="l" r="r" t="t"/>
            <a:pathLst>
              <a:path extrusionOk="0" h="1166839" w="2827144">
                <a:moveTo>
                  <a:pt x="0" y="0"/>
                </a:moveTo>
                <a:lnTo>
                  <a:pt x="2827143" y="0"/>
                </a:lnTo>
                <a:lnTo>
                  <a:pt x="2827143" y="1166839"/>
                </a:lnTo>
                <a:lnTo>
                  <a:pt x="0" y="11668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Exercice</a:t>
            </a:r>
            <a:endParaRPr/>
          </a:p>
        </p:txBody>
      </p:sp>
      <p:sp>
        <p:nvSpPr>
          <p:cNvPr id="340" name="Google Shape;340;p10"/>
          <p:cNvSpPr/>
          <p:nvPr/>
        </p:nvSpPr>
        <p:spPr>
          <a:xfrm>
            <a:off x="10256953" y="9428758"/>
            <a:ext cx="2120358" cy="875129"/>
          </a:xfrm>
          <a:custGeom>
            <a:rect b="b" l="l" r="r" t="t"/>
            <a:pathLst>
              <a:path extrusionOk="0" h="1166839" w="2827144">
                <a:moveTo>
                  <a:pt x="0" y="0"/>
                </a:moveTo>
                <a:lnTo>
                  <a:pt x="2827144" y="0"/>
                </a:lnTo>
                <a:lnTo>
                  <a:pt x="2827144" y="1166839"/>
                </a:lnTo>
                <a:lnTo>
                  <a:pt x="0" y="11668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Corrigé</a:t>
            </a:r>
            <a:endParaRPr/>
          </a:p>
        </p:txBody>
      </p:sp>
      <p:sp>
        <p:nvSpPr>
          <p:cNvPr id="341" name="Google Shape;341;p10"/>
          <p:cNvSpPr/>
          <p:nvPr/>
        </p:nvSpPr>
        <p:spPr>
          <a:xfrm>
            <a:off x="12377311" y="9428758"/>
            <a:ext cx="2120358" cy="875129"/>
          </a:xfrm>
          <a:custGeom>
            <a:rect b="b" l="l" r="r" t="t"/>
            <a:pathLst>
              <a:path extrusionOk="0" h="1166839" w="2827144">
                <a:moveTo>
                  <a:pt x="0" y="0"/>
                </a:moveTo>
                <a:lnTo>
                  <a:pt x="2827143" y="0"/>
                </a:lnTo>
                <a:lnTo>
                  <a:pt x="2827143" y="1166839"/>
                </a:lnTo>
                <a:lnTo>
                  <a:pt x="0" y="11668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Application exotique</a:t>
            </a:r>
            <a:endParaRPr/>
          </a:p>
        </p:txBody>
      </p:sp>
      <p:sp>
        <p:nvSpPr>
          <p:cNvPr id="342" name="Google Shape;342;p10"/>
          <p:cNvSpPr/>
          <p:nvPr/>
        </p:nvSpPr>
        <p:spPr>
          <a:xfrm>
            <a:off x="14497668" y="9428758"/>
            <a:ext cx="2120358" cy="875129"/>
          </a:xfrm>
          <a:custGeom>
            <a:rect b="b" l="l" r="r" t="t"/>
            <a:pathLst>
              <a:path extrusionOk="0" h="1166839" w="2827144">
                <a:moveTo>
                  <a:pt x="0" y="0"/>
                </a:moveTo>
                <a:lnTo>
                  <a:pt x="2827144" y="0"/>
                </a:lnTo>
                <a:lnTo>
                  <a:pt x="2827144" y="1166839"/>
                </a:lnTo>
                <a:lnTo>
                  <a:pt x="0" y="11668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Lien de la compétence</a:t>
            </a:r>
            <a:endParaRPr/>
          </a:p>
        </p:txBody>
      </p:sp>
      <p:sp>
        <p:nvSpPr>
          <p:cNvPr id="343" name="Google Shape;343;p10"/>
          <p:cNvSpPr/>
          <p:nvPr/>
        </p:nvSpPr>
        <p:spPr>
          <a:xfrm>
            <a:off x="16618026" y="8754104"/>
            <a:ext cx="1669974" cy="1549784"/>
          </a:xfrm>
          <a:prstGeom prst="roundRect">
            <a:avLst>
              <a:gd fmla="val 16667" name="adj"/>
            </a:avLst>
          </a:prstGeom>
          <a:solidFill>
            <a:srgbClr val="1176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Méta-</a:t>
            </a:r>
            <a:endParaRPr b="1"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phore</a:t>
            </a:r>
            <a:endParaRPr/>
          </a:p>
        </p:txBody>
      </p:sp>
      <p:sp>
        <p:nvSpPr>
          <p:cNvPr id="344" name="Google Shape;344;p10"/>
          <p:cNvSpPr/>
          <p:nvPr/>
        </p:nvSpPr>
        <p:spPr>
          <a:xfrm>
            <a:off x="1898466" y="3471391"/>
            <a:ext cx="4685590" cy="4114800"/>
          </a:xfrm>
          <a:custGeom>
            <a:rect b="b" l="l" r="r" t="t"/>
            <a:pathLst>
              <a:path extrusionOk="0" h="4114800" w="4685590">
                <a:moveTo>
                  <a:pt x="0" y="0"/>
                </a:moveTo>
                <a:lnTo>
                  <a:pt x="4685590" y="0"/>
                </a:lnTo>
                <a:lnTo>
                  <a:pt x="468559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5" name="Google Shape;345;p10"/>
          <p:cNvSpPr/>
          <p:nvPr/>
        </p:nvSpPr>
        <p:spPr>
          <a:xfrm>
            <a:off x="-9173" y="9428757"/>
            <a:ext cx="1784700" cy="888600"/>
          </a:xfrm>
          <a:prstGeom prst="roundRect">
            <a:avLst>
              <a:gd fmla="val 16667" name="adj"/>
            </a:avLst>
          </a:prstGeom>
          <a:solidFill>
            <a:srgbClr val="229D6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fr-FR" sz="2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Introdu-</a:t>
            </a:r>
            <a:endParaRPr b="1" i="0" sz="2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fr-FR" sz="2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ction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1E6EA"/>
            </a:gs>
            <a:gs pos="100000">
              <a:srgbClr val="D0DAE1"/>
            </a:gs>
          </a:gsLst>
          <a:lin ang="0" scaled="0"/>
        </a:gradFill>
      </p:bgPr>
    </p:bg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0" name="Google Shape;350;p11"/>
          <p:cNvGrpSpPr/>
          <p:nvPr/>
        </p:nvGrpSpPr>
        <p:grpSpPr>
          <a:xfrm rot="5400000">
            <a:off x="9049017" y="-9049017"/>
            <a:ext cx="334626" cy="18432661"/>
            <a:chOff x="0" y="-38100"/>
            <a:chExt cx="88132" cy="4854693"/>
          </a:xfrm>
        </p:grpSpPr>
        <p:sp>
          <p:nvSpPr>
            <p:cNvPr id="351" name="Google Shape;351;p11"/>
            <p:cNvSpPr/>
            <p:nvPr/>
          </p:nvSpPr>
          <p:spPr>
            <a:xfrm>
              <a:off x="0" y="0"/>
              <a:ext cx="88132" cy="4816592"/>
            </a:xfrm>
            <a:custGeom>
              <a:rect b="b" l="l" r="r" t="t"/>
              <a:pathLst>
                <a:path extrusionOk="0" h="4816592" w="88132">
                  <a:moveTo>
                    <a:pt x="0" y="0"/>
                  </a:moveTo>
                  <a:lnTo>
                    <a:pt x="88132" y="0"/>
                  </a:lnTo>
                  <a:lnTo>
                    <a:pt x="88132" y="4816592"/>
                  </a:lnTo>
                  <a:lnTo>
                    <a:pt x="0" y="4816592"/>
                  </a:ln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</p:sp>
        <p:sp>
          <p:nvSpPr>
            <p:cNvPr id="352" name="Google Shape;352;p11"/>
            <p:cNvSpPr txBox="1"/>
            <p:nvPr/>
          </p:nvSpPr>
          <p:spPr>
            <a:xfrm>
              <a:off x="0" y="-38100"/>
              <a:ext cx="88132" cy="485469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53" name="Google Shape;353;p11"/>
          <p:cNvGrpSpPr/>
          <p:nvPr/>
        </p:nvGrpSpPr>
        <p:grpSpPr>
          <a:xfrm>
            <a:off x="-9172" y="-142392"/>
            <a:ext cx="1907624" cy="2052285"/>
            <a:chOff x="0" y="-38100"/>
            <a:chExt cx="502419" cy="540519"/>
          </a:xfrm>
        </p:grpSpPr>
        <p:sp>
          <p:nvSpPr>
            <p:cNvPr id="354" name="Google Shape;354;p11"/>
            <p:cNvSpPr/>
            <p:nvPr/>
          </p:nvSpPr>
          <p:spPr>
            <a:xfrm>
              <a:off x="0" y="0"/>
              <a:ext cx="502419" cy="502419"/>
            </a:xfrm>
            <a:custGeom>
              <a:rect b="b" l="l" r="r" t="t"/>
              <a:pathLst>
                <a:path extrusionOk="0" h="502419" w="502419">
                  <a:moveTo>
                    <a:pt x="0" y="0"/>
                  </a:moveTo>
                  <a:lnTo>
                    <a:pt x="502419" y="0"/>
                  </a:lnTo>
                  <a:lnTo>
                    <a:pt x="502419" y="502419"/>
                  </a:lnTo>
                  <a:lnTo>
                    <a:pt x="0" y="502419"/>
                  </a:ln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</p:sp>
        <p:sp>
          <p:nvSpPr>
            <p:cNvPr id="355" name="Google Shape;355;p11"/>
            <p:cNvSpPr txBox="1"/>
            <p:nvPr/>
          </p:nvSpPr>
          <p:spPr>
            <a:xfrm>
              <a:off x="0" y="-38100"/>
              <a:ext cx="502418" cy="54051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56" name="Google Shape;356;p11"/>
          <p:cNvSpPr/>
          <p:nvPr/>
        </p:nvSpPr>
        <p:spPr>
          <a:xfrm rot="10800000">
            <a:off x="11266897" y="-179053"/>
            <a:ext cx="7317540" cy="7317540"/>
          </a:xfrm>
          <a:custGeom>
            <a:rect b="b" l="l" r="r" t="t"/>
            <a:pathLst>
              <a:path extrusionOk="0" h="7317540" w="7317540">
                <a:moveTo>
                  <a:pt x="0" y="0"/>
                </a:moveTo>
                <a:lnTo>
                  <a:pt x="7317540" y="0"/>
                </a:lnTo>
                <a:lnTo>
                  <a:pt x="7317540" y="7317540"/>
                </a:lnTo>
                <a:lnTo>
                  <a:pt x="0" y="73175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7" name="Google Shape;357;p11"/>
          <p:cNvSpPr/>
          <p:nvPr/>
        </p:nvSpPr>
        <p:spPr>
          <a:xfrm>
            <a:off x="-4596837" y="1308218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9311" l="0" r="0" t="-9311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8" name="Google Shape;358;p11"/>
          <p:cNvSpPr/>
          <p:nvPr/>
        </p:nvSpPr>
        <p:spPr>
          <a:xfrm rot="2444922">
            <a:off x="-684623" y="-172912"/>
            <a:ext cx="21838218" cy="9286218"/>
          </a:xfrm>
          <a:custGeom>
            <a:rect b="b" l="l" r="r" t="t"/>
            <a:pathLst>
              <a:path extrusionOk="0" h="9286218" w="21838218">
                <a:moveTo>
                  <a:pt x="0" y="0"/>
                </a:moveTo>
                <a:lnTo>
                  <a:pt x="21838218" y="0"/>
                </a:lnTo>
                <a:lnTo>
                  <a:pt x="21838218" y="9286218"/>
                </a:lnTo>
                <a:lnTo>
                  <a:pt x="0" y="928621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-16762" l="-940" r="0" t="-16762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9" name="Google Shape;359;p11"/>
          <p:cNvSpPr txBox="1"/>
          <p:nvPr/>
        </p:nvSpPr>
        <p:spPr>
          <a:xfrm>
            <a:off x="13763575" y="499899"/>
            <a:ext cx="3707982" cy="2698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>
                <a:solidFill>
                  <a:srgbClr val="191719"/>
                </a:solidFill>
                <a:latin typeface="Arial"/>
                <a:ea typeface="Arial"/>
                <a:cs typeface="Arial"/>
                <a:sym typeface="Arial"/>
              </a:rPr>
              <a:t>Nom de l’entreprise</a:t>
            </a:r>
            <a:endParaRPr/>
          </a:p>
        </p:txBody>
      </p:sp>
      <p:sp>
        <p:nvSpPr>
          <p:cNvPr id="360" name="Google Shape;360;p11"/>
          <p:cNvSpPr/>
          <p:nvPr/>
        </p:nvSpPr>
        <p:spPr>
          <a:xfrm>
            <a:off x="17203677" y="389988"/>
            <a:ext cx="569973" cy="379745"/>
          </a:xfrm>
          <a:custGeom>
            <a:rect b="b" l="l" r="r" t="t"/>
            <a:pathLst>
              <a:path extrusionOk="0" h="379745" w="569973">
                <a:moveTo>
                  <a:pt x="0" y="0"/>
                </a:moveTo>
                <a:lnTo>
                  <a:pt x="569973" y="0"/>
                </a:lnTo>
                <a:lnTo>
                  <a:pt x="569973" y="379744"/>
                </a:lnTo>
                <a:lnTo>
                  <a:pt x="0" y="3797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1" name="Google Shape;361;p11"/>
          <p:cNvSpPr txBox="1"/>
          <p:nvPr/>
        </p:nvSpPr>
        <p:spPr>
          <a:xfrm>
            <a:off x="15617566" y="9615551"/>
            <a:ext cx="3283468" cy="3596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122">
                <a:solidFill>
                  <a:srgbClr val="2B2B2B"/>
                </a:solidFill>
                <a:latin typeface="Montserrat"/>
                <a:ea typeface="Montserrat"/>
                <a:cs typeface="Montserrat"/>
                <a:sym typeface="Montserrat"/>
              </a:rPr>
              <a:t>Thomas Roisin</a:t>
            </a:r>
            <a:endParaRPr/>
          </a:p>
        </p:txBody>
      </p:sp>
      <p:sp>
        <p:nvSpPr>
          <p:cNvPr id="362" name="Google Shape;362;p11"/>
          <p:cNvSpPr/>
          <p:nvPr/>
        </p:nvSpPr>
        <p:spPr>
          <a:xfrm>
            <a:off x="2280777" y="1136665"/>
            <a:ext cx="1561045" cy="1261667"/>
          </a:xfrm>
          <a:custGeom>
            <a:rect b="b" l="l" r="r" t="t"/>
            <a:pathLst>
              <a:path extrusionOk="0" h="1261667" w="1561045">
                <a:moveTo>
                  <a:pt x="0" y="0"/>
                </a:moveTo>
                <a:lnTo>
                  <a:pt x="1561046" y="0"/>
                </a:lnTo>
                <a:lnTo>
                  <a:pt x="1561046" y="1261667"/>
                </a:lnTo>
                <a:lnTo>
                  <a:pt x="0" y="126166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63" name="Google Shape;363;p11"/>
          <p:cNvCxnSpPr/>
          <p:nvPr/>
        </p:nvCxnSpPr>
        <p:spPr>
          <a:xfrm>
            <a:off x="4547163" y="2984417"/>
            <a:ext cx="6552300" cy="0"/>
          </a:xfrm>
          <a:prstGeom prst="straightConnector1">
            <a:avLst/>
          </a:prstGeom>
          <a:noFill/>
          <a:ln cap="flat" cmpd="sng" w="38100">
            <a:solidFill>
              <a:srgbClr val="2B2B2B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64" name="Google Shape;364;p11"/>
          <p:cNvSpPr txBox="1"/>
          <p:nvPr/>
        </p:nvSpPr>
        <p:spPr>
          <a:xfrm>
            <a:off x="5805486" y="3572980"/>
            <a:ext cx="6957600" cy="45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95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Niveau </a:t>
            </a:r>
            <a:r>
              <a:rPr b="1" lang="fr-FR" sz="2950">
                <a:latin typeface="Poppins"/>
                <a:ea typeface="Poppins"/>
                <a:cs typeface="Poppins"/>
                <a:sym typeface="Poppins"/>
              </a:rPr>
              <a:t>5</a:t>
            </a:r>
            <a:r>
              <a:rPr b="1" lang="fr-FR" sz="295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– Compétence </a:t>
            </a:r>
            <a:r>
              <a:rPr b="1" lang="fr-FR" sz="2950">
                <a:latin typeface="Poppins"/>
                <a:ea typeface="Poppins"/>
                <a:cs typeface="Poppins"/>
                <a:sym typeface="Poppins"/>
              </a:rPr>
              <a:t>4 </a:t>
            </a:r>
            <a:r>
              <a:rPr b="1" lang="fr-FR" sz="295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</a:t>
            </a:r>
            <a:endParaRPr b="1" sz="295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65" name="Google Shape;365;p11"/>
          <p:cNvSpPr txBox="1"/>
          <p:nvPr/>
        </p:nvSpPr>
        <p:spPr>
          <a:xfrm>
            <a:off x="6094528" y="4475441"/>
            <a:ext cx="6957600" cy="25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fr-FR" sz="2100">
                <a:solidFill>
                  <a:srgbClr val="2B2B2B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Importer des données externes (fichiers, web, etc.)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1" sz="2100">
              <a:solidFill>
                <a:srgbClr val="2B2B2B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1" sz="2100">
              <a:solidFill>
                <a:srgbClr val="2B2B2B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1" sz="2100">
              <a:solidFill>
                <a:srgbClr val="2B2B2B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1" sz="2100">
              <a:solidFill>
                <a:srgbClr val="2B2B2B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366" name="Google Shape;366;p11"/>
          <p:cNvGrpSpPr/>
          <p:nvPr/>
        </p:nvGrpSpPr>
        <p:grpSpPr>
          <a:xfrm>
            <a:off x="7137046" y="5292993"/>
            <a:ext cx="2281498" cy="580959"/>
            <a:chOff x="0" y="-38100"/>
            <a:chExt cx="1746000" cy="444600"/>
          </a:xfrm>
        </p:grpSpPr>
        <p:sp>
          <p:nvSpPr>
            <p:cNvPr id="367" name="Google Shape;367;p11"/>
            <p:cNvSpPr/>
            <p:nvPr/>
          </p:nvSpPr>
          <p:spPr>
            <a:xfrm>
              <a:off x="0" y="0"/>
              <a:ext cx="1745997" cy="406400"/>
            </a:xfrm>
            <a:custGeom>
              <a:rect b="b" l="l" r="r" t="t"/>
              <a:pathLst>
                <a:path extrusionOk="0" h="406400" w="1745997">
                  <a:moveTo>
                    <a:pt x="1542796" y="0"/>
                  </a:moveTo>
                  <a:cubicBezTo>
                    <a:pt x="1655021" y="0"/>
                    <a:pt x="1745997" y="90976"/>
                    <a:pt x="1745997" y="203200"/>
                  </a:cubicBezTo>
                  <a:cubicBezTo>
                    <a:pt x="1745997" y="315424"/>
                    <a:pt x="1655021" y="406400"/>
                    <a:pt x="1542796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lnTo>
                    <a:pt x="1542796" y="0"/>
                  </a:lnTo>
                  <a:close/>
                </a:path>
              </a:pathLst>
            </a:custGeom>
            <a:solidFill>
              <a:srgbClr val="1656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11"/>
            <p:cNvSpPr txBox="1"/>
            <p:nvPr/>
          </p:nvSpPr>
          <p:spPr>
            <a:xfrm>
              <a:off x="0" y="-38100"/>
              <a:ext cx="1746000" cy="44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69" name="Google Shape;369;p11"/>
          <p:cNvSpPr txBox="1"/>
          <p:nvPr/>
        </p:nvSpPr>
        <p:spPr>
          <a:xfrm>
            <a:off x="7113620" y="5409247"/>
            <a:ext cx="2281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Acquise</a:t>
            </a:r>
            <a:endParaRPr/>
          </a:p>
        </p:txBody>
      </p:sp>
      <p:sp>
        <p:nvSpPr>
          <p:cNvPr id="370" name="Google Shape;370;p11"/>
          <p:cNvSpPr txBox="1"/>
          <p:nvPr/>
        </p:nvSpPr>
        <p:spPr>
          <a:xfrm>
            <a:off x="5605197" y="1752924"/>
            <a:ext cx="75435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8000">
                <a:solidFill>
                  <a:srgbClr val="2B2B2B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Excel</a:t>
            </a:r>
            <a:endParaRPr/>
          </a:p>
        </p:txBody>
      </p:sp>
      <p:sp>
        <p:nvSpPr>
          <p:cNvPr id="371" name="Google Shape;371;p11"/>
          <p:cNvSpPr txBox="1"/>
          <p:nvPr/>
        </p:nvSpPr>
        <p:spPr>
          <a:xfrm>
            <a:off x="4224277" y="678410"/>
            <a:ext cx="75435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8000">
                <a:solidFill>
                  <a:srgbClr val="2B2B2B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Formation</a:t>
            </a:r>
            <a:endParaRPr/>
          </a:p>
        </p:txBody>
      </p:sp>
      <p:sp>
        <p:nvSpPr>
          <p:cNvPr id="372" name="Google Shape;372;p11"/>
          <p:cNvSpPr txBox="1"/>
          <p:nvPr/>
        </p:nvSpPr>
        <p:spPr>
          <a:xfrm>
            <a:off x="13768467" y="7222253"/>
            <a:ext cx="5075400" cy="20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3103">
                <a:solidFill>
                  <a:srgbClr val="165633"/>
                </a:solidFill>
                <a:latin typeface="Inter"/>
                <a:ea typeface="Inter"/>
                <a:cs typeface="Inter"/>
                <a:sym typeface="Inter"/>
              </a:rPr>
              <a:t>You</a:t>
            </a:r>
            <a:endParaRPr/>
          </a:p>
        </p:txBody>
      </p:sp>
      <p:sp>
        <p:nvSpPr>
          <p:cNvPr id="373" name="Google Shape;373;p11"/>
          <p:cNvSpPr txBox="1"/>
          <p:nvPr/>
        </p:nvSpPr>
        <p:spPr>
          <a:xfrm>
            <a:off x="10391114" y="5634213"/>
            <a:ext cx="7005600" cy="217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14114">
                <a:solidFill>
                  <a:srgbClr val="191719"/>
                </a:solidFill>
                <a:latin typeface="Inter"/>
                <a:ea typeface="Inter"/>
                <a:cs typeface="Inter"/>
                <a:sym typeface="Inter"/>
              </a:rPr>
              <a:t>Thank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8E0E5"/>
        </a:solid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" name="Google Shape;114;p2"/>
          <p:cNvGrpSpPr/>
          <p:nvPr/>
        </p:nvGrpSpPr>
        <p:grpSpPr>
          <a:xfrm rot="5400000">
            <a:off x="9049017" y="-9049017"/>
            <a:ext cx="334626" cy="18432661"/>
            <a:chOff x="0" y="-38100"/>
            <a:chExt cx="88132" cy="4854693"/>
          </a:xfrm>
        </p:grpSpPr>
        <p:sp>
          <p:nvSpPr>
            <p:cNvPr id="115" name="Google Shape;115;p2"/>
            <p:cNvSpPr/>
            <p:nvPr/>
          </p:nvSpPr>
          <p:spPr>
            <a:xfrm>
              <a:off x="0" y="0"/>
              <a:ext cx="88132" cy="4816592"/>
            </a:xfrm>
            <a:custGeom>
              <a:rect b="b" l="l" r="r" t="t"/>
              <a:pathLst>
                <a:path extrusionOk="0" h="4816592" w="88132">
                  <a:moveTo>
                    <a:pt x="0" y="0"/>
                  </a:moveTo>
                  <a:lnTo>
                    <a:pt x="88132" y="0"/>
                  </a:lnTo>
                  <a:lnTo>
                    <a:pt x="88132" y="4816592"/>
                  </a:lnTo>
                  <a:lnTo>
                    <a:pt x="0" y="4816592"/>
                  </a:ln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</p:sp>
        <p:sp>
          <p:nvSpPr>
            <p:cNvPr id="116" name="Google Shape;116;p2"/>
            <p:cNvSpPr txBox="1"/>
            <p:nvPr/>
          </p:nvSpPr>
          <p:spPr>
            <a:xfrm>
              <a:off x="0" y="-38100"/>
              <a:ext cx="88132" cy="485469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7" name="Google Shape;117;p2"/>
          <p:cNvGrpSpPr/>
          <p:nvPr/>
        </p:nvGrpSpPr>
        <p:grpSpPr>
          <a:xfrm>
            <a:off x="-9172" y="-142392"/>
            <a:ext cx="1907624" cy="2052285"/>
            <a:chOff x="0" y="-38100"/>
            <a:chExt cx="502419" cy="540519"/>
          </a:xfrm>
        </p:grpSpPr>
        <p:sp>
          <p:nvSpPr>
            <p:cNvPr id="118" name="Google Shape;118;p2"/>
            <p:cNvSpPr/>
            <p:nvPr/>
          </p:nvSpPr>
          <p:spPr>
            <a:xfrm>
              <a:off x="0" y="0"/>
              <a:ext cx="502419" cy="502419"/>
            </a:xfrm>
            <a:custGeom>
              <a:rect b="b" l="l" r="r" t="t"/>
              <a:pathLst>
                <a:path extrusionOk="0" h="502419" w="502419">
                  <a:moveTo>
                    <a:pt x="0" y="0"/>
                  </a:moveTo>
                  <a:lnTo>
                    <a:pt x="502419" y="0"/>
                  </a:lnTo>
                  <a:lnTo>
                    <a:pt x="502419" y="502419"/>
                  </a:lnTo>
                  <a:lnTo>
                    <a:pt x="0" y="502419"/>
                  </a:ln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</p:sp>
        <p:sp>
          <p:nvSpPr>
            <p:cNvPr id="119" name="Google Shape;119;p2"/>
            <p:cNvSpPr txBox="1"/>
            <p:nvPr/>
          </p:nvSpPr>
          <p:spPr>
            <a:xfrm>
              <a:off x="0" y="-38100"/>
              <a:ext cx="502418" cy="54051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0" name="Google Shape;120;p2"/>
          <p:cNvSpPr/>
          <p:nvPr/>
        </p:nvSpPr>
        <p:spPr>
          <a:xfrm>
            <a:off x="214477" y="474453"/>
            <a:ext cx="1561045" cy="1261667"/>
          </a:xfrm>
          <a:custGeom>
            <a:rect b="b" l="l" r="r" t="t"/>
            <a:pathLst>
              <a:path extrusionOk="0" h="1261667" w="1561045">
                <a:moveTo>
                  <a:pt x="0" y="0"/>
                </a:moveTo>
                <a:lnTo>
                  <a:pt x="1561045" y="0"/>
                </a:lnTo>
                <a:lnTo>
                  <a:pt x="1561045" y="1261666"/>
                </a:lnTo>
                <a:lnTo>
                  <a:pt x="0" y="12616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2"/>
          <p:cNvSpPr/>
          <p:nvPr/>
        </p:nvSpPr>
        <p:spPr>
          <a:xfrm>
            <a:off x="1775522" y="9428758"/>
            <a:ext cx="2120358" cy="875129"/>
          </a:xfrm>
          <a:custGeom>
            <a:rect b="b" l="l" r="r" t="t"/>
            <a:pathLst>
              <a:path extrusionOk="0" h="1166839" w="2827144">
                <a:moveTo>
                  <a:pt x="0" y="0"/>
                </a:moveTo>
                <a:lnTo>
                  <a:pt x="2827144" y="0"/>
                </a:lnTo>
                <a:lnTo>
                  <a:pt x="2827144" y="1166839"/>
                </a:lnTo>
                <a:lnTo>
                  <a:pt x="0" y="1166839"/>
                </a:lnTo>
                <a:lnTo>
                  <a:pt x="0" y="0"/>
                </a:lnTo>
                <a:close/>
              </a:path>
            </a:pathLst>
          </a:custGeom>
          <a:solidFill>
            <a:srgbClr val="229D6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Exemple détaillé</a:t>
            </a:r>
            <a:endParaRPr/>
          </a:p>
        </p:txBody>
      </p:sp>
      <p:sp>
        <p:nvSpPr>
          <p:cNvPr id="122" name="Google Shape;122;p2"/>
          <p:cNvSpPr/>
          <p:nvPr/>
        </p:nvSpPr>
        <p:spPr>
          <a:xfrm>
            <a:off x="3895880" y="9428758"/>
            <a:ext cx="2120358" cy="875129"/>
          </a:xfrm>
          <a:custGeom>
            <a:rect b="b" l="l" r="r" t="t"/>
            <a:pathLst>
              <a:path extrusionOk="0" h="1166839" w="2827144">
                <a:moveTo>
                  <a:pt x="0" y="0"/>
                </a:moveTo>
                <a:lnTo>
                  <a:pt x="2827143" y="0"/>
                </a:lnTo>
                <a:lnTo>
                  <a:pt x="2827143" y="1166839"/>
                </a:lnTo>
                <a:lnTo>
                  <a:pt x="0" y="11668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Application théorique</a:t>
            </a:r>
            <a:endParaRPr/>
          </a:p>
        </p:txBody>
      </p:sp>
      <p:sp>
        <p:nvSpPr>
          <p:cNvPr id="123" name="Google Shape;123;p2"/>
          <p:cNvSpPr/>
          <p:nvPr/>
        </p:nvSpPr>
        <p:spPr>
          <a:xfrm>
            <a:off x="6016237" y="9428758"/>
            <a:ext cx="2120358" cy="875129"/>
          </a:xfrm>
          <a:custGeom>
            <a:rect b="b" l="l" r="r" t="t"/>
            <a:pathLst>
              <a:path extrusionOk="0" h="1166839" w="2827144">
                <a:moveTo>
                  <a:pt x="0" y="0"/>
                </a:moveTo>
                <a:lnTo>
                  <a:pt x="2827144" y="0"/>
                </a:lnTo>
                <a:lnTo>
                  <a:pt x="2827144" y="1166839"/>
                </a:lnTo>
                <a:lnTo>
                  <a:pt x="0" y="11668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Application quotidienne</a:t>
            </a:r>
            <a:endParaRPr/>
          </a:p>
        </p:txBody>
      </p:sp>
      <p:sp>
        <p:nvSpPr>
          <p:cNvPr id="124" name="Google Shape;124;p2"/>
          <p:cNvSpPr/>
          <p:nvPr/>
        </p:nvSpPr>
        <p:spPr>
          <a:xfrm>
            <a:off x="8136595" y="9428758"/>
            <a:ext cx="2120358" cy="875129"/>
          </a:xfrm>
          <a:custGeom>
            <a:rect b="b" l="l" r="r" t="t"/>
            <a:pathLst>
              <a:path extrusionOk="0" h="1166839" w="2827144">
                <a:moveTo>
                  <a:pt x="0" y="0"/>
                </a:moveTo>
                <a:lnTo>
                  <a:pt x="2827143" y="0"/>
                </a:lnTo>
                <a:lnTo>
                  <a:pt x="2827143" y="1166839"/>
                </a:lnTo>
                <a:lnTo>
                  <a:pt x="0" y="11668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Exercice</a:t>
            </a:r>
            <a:endParaRPr/>
          </a:p>
        </p:txBody>
      </p:sp>
      <p:sp>
        <p:nvSpPr>
          <p:cNvPr id="125" name="Google Shape;125;p2"/>
          <p:cNvSpPr/>
          <p:nvPr/>
        </p:nvSpPr>
        <p:spPr>
          <a:xfrm>
            <a:off x="10256953" y="9428758"/>
            <a:ext cx="2120358" cy="875129"/>
          </a:xfrm>
          <a:custGeom>
            <a:rect b="b" l="l" r="r" t="t"/>
            <a:pathLst>
              <a:path extrusionOk="0" h="1166839" w="2827144">
                <a:moveTo>
                  <a:pt x="0" y="0"/>
                </a:moveTo>
                <a:lnTo>
                  <a:pt x="2827144" y="0"/>
                </a:lnTo>
                <a:lnTo>
                  <a:pt x="2827144" y="1166839"/>
                </a:lnTo>
                <a:lnTo>
                  <a:pt x="0" y="11668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Corrigé</a:t>
            </a:r>
            <a:endParaRPr/>
          </a:p>
        </p:txBody>
      </p:sp>
      <p:sp>
        <p:nvSpPr>
          <p:cNvPr id="126" name="Google Shape;126;p2"/>
          <p:cNvSpPr/>
          <p:nvPr/>
        </p:nvSpPr>
        <p:spPr>
          <a:xfrm>
            <a:off x="12377311" y="9428758"/>
            <a:ext cx="2120358" cy="875129"/>
          </a:xfrm>
          <a:custGeom>
            <a:rect b="b" l="l" r="r" t="t"/>
            <a:pathLst>
              <a:path extrusionOk="0" h="1166839" w="2827144">
                <a:moveTo>
                  <a:pt x="0" y="0"/>
                </a:moveTo>
                <a:lnTo>
                  <a:pt x="2827143" y="0"/>
                </a:lnTo>
                <a:lnTo>
                  <a:pt x="2827143" y="1166839"/>
                </a:lnTo>
                <a:lnTo>
                  <a:pt x="0" y="11668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Application exotique</a:t>
            </a:r>
            <a:endParaRPr/>
          </a:p>
        </p:txBody>
      </p:sp>
      <p:sp>
        <p:nvSpPr>
          <p:cNvPr id="127" name="Google Shape;127;p2"/>
          <p:cNvSpPr/>
          <p:nvPr/>
        </p:nvSpPr>
        <p:spPr>
          <a:xfrm>
            <a:off x="14497668" y="9428758"/>
            <a:ext cx="2120358" cy="875129"/>
          </a:xfrm>
          <a:custGeom>
            <a:rect b="b" l="l" r="r" t="t"/>
            <a:pathLst>
              <a:path extrusionOk="0" h="1166839" w="2827144">
                <a:moveTo>
                  <a:pt x="0" y="0"/>
                </a:moveTo>
                <a:lnTo>
                  <a:pt x="2827144" y="0"/>
                </a:lnTo>
                <a:lnTo>
                  <a:pt x="2827144" y="1166839"/>
                </a:lnTo>
                <a:lnTo>
                  <a:pt x="0" y="11668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Lien de la compétence</a:t>
            </a:r>
            <a:endParaRPr/>
          </a:p>
        </p:txBody>
      </p:sp>
      <p:sp>
        <p:nvSpPr>
          <p:cNvPr id="128" name="Google Shape;128;p2"/>
          <p:cNvSpPr/>
          <p:nvPr/>
        </p:nvSpPr>
        <p:spPr>
          <a:xfrm>
            <a:off x="16618026" y="9428758"/>
            <a:ext cx="1669974" cy="875129"/>
          </a:xfrm>
          <a:custGeom>
            <a:rect b="b" l="l" r="r" t="t"/>
            <a:pathLst>
              <a:path extrusionOk="0" h="1166839" w="2827144">
                <a:moveTo>
                  <a:pt x="0" y="0"/>
                </a:moveTo>
                <a:lnTo>
                  <a:pt x="2827143" y="0"/>
                </a:lnTo>
                <a:lnTo>
                  <a:pt x="2827143" y="1166839"/>
                </a:lnTo>
                <a:lnTo>
                  <a:pt x="0" y="11668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Métaphore</a:t>
            </a:r>
            <a:endParaRPr/>
          </a:p>
        </p:txBody>
      </p:sp>
      <p:sp>
        <p:nvSpPr>
          <p:cNvPr id="129" name="Google Shape;129;p2"/>
          <p:cNvSpPr txBox="1"/>
          <p:nvPr/>
        </p:nvSpPr>
        <p:spPr>
          <a:xfrm>
            <a:off x="14497668" y="686246"/>
            <a:ext cx="3707982" cy="2698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>
                <a:solidFill>
                  <a:srgbClr val="191719"/>
                </a:solidFill>
                <a:latin typeface="Arial"/>
                <a:ea typeface="Arial"/>
                <a:cs typeface="Arial"/>
                <a:sym typeface="Arial"/>
              </a:rPr>
              <a:t>Nom de l’entreprise</a:t>
            </a:r>
            <a:endParaRPr/>
          </a:p>
        </p:txBody>
      </p:sp>
      <p:sp>
        <p:nvSpPr>
          <p:cNvPr id="130" name="Google Shape;130;p2"/>
          <p:cNvSpPr txBox="1"/>
          <p:nvPr/>
        </p:nvSpPr>
        <p:spPr>
          <a:xfrm>
            <a:off x="2301795" y="334622"/>
            <a:ext cx="11348700" cy="24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8000">
                <a:solidFill>
                  <a:srgbClr val="191719"/>
                </a:solidFill>
                <a:latin typeface="Inter"/>
                <a:ea typeface="Inter"/>
                <a:cs typeface="Inter"/>
                <a:sym typeface="Inter"/>
              </a:rPr>
              <a:t>Importer des données externes</a:t>
            </a:r>
            <a:endParaRPr/>
          </a:p>
        </p:txBody>
      </p:sp>
      <p:sp>
        <p:nvSpPr>
          <p:cNvPr id="131" name="Google Shape;131;p2"/>
          <p:cNvSpPr txBox="1"/>
          <p:nvPr/>
        </p:nvSpPr>
        <p:spPr>
          <a:xfrm>
            <a:off x="1682001" y="4777909"/>
            <a:ext cx="72828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Au Niveau 5, importer des données signifie utiliser Power Query, gérer plusieurs sources et automatiser les rafraîchissements.</a:t>
            </a:r>
            <a:endParaRPr sz="2400"/>
          </a:p>
        </p:txBody>
      </p:sp>
      <p:sp>
        <p:nvSpPr>
          <p:cNvPr id="132" name="Google Shape;132;p2"/>
          <p:cNvSpPr/>
          <p:nvPr/>
        </p:nvSpPr>
        <p:spPr>
          <a:xfrm>
            <a:off x="-9173" y="8754103"/>
            <a:ext cx="1784693" cy="1563144"/>
          </a:xfrm>
          <a:custGeom>
            <a:rect b="b" l="l" r="r" t="t"/>
            <a:pathLst>
              <a:path extrusionOk="0" h="1876468" w="4546508">
                <a:moveTo>
                  <a:pt x="0" y="0"/>
                </a:moveTo>
                <a:lnTo>
                  <a:pt x="4546508" y="0"/>
                </a:lnTo>
                <a:lnTo>
                  <a:pt x="4546508" y="1876468"/>
                </a:lnTo>
                <a:lnTo>
                  <a:pt x="0" y="187646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Introduction</a:t>
            </a:r>
            <a:endParaRPr b="1"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33" name="Google Shape;133;p2"/>
          <p:cNvCxnSpPr/>
          <p:nvPr/>
        </p:nvCxnSpPr>
        <p:spPr>
          <a:xfrm>
            <a:off x="4357125" y="1537059"/>
            <a:ext cx="6552300" cy="0"/>
          </a:xfrm>
          <a:prstGeom prst="straightConnector1">
            <a:avLst/>
          </a:prstGeom>
          <a:noFill/>
          <a:ln cap="flat" cmpd="sng" w="38100">
            <a:solidFill>
              <a:srgbClr val="2B2B2B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34" name="Google Shape;134;p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264326" y="2472238"/>
            <a:ext cx="8346300" cy="60213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1E6EA"/>
            </a:gs>
            <a:gs pos="100000">
              <a:srgbClr val="D0DAE1"/>
            </a:gs>
          </a:gsLst>
          <a:lin ang="0" scaled="0"/>
        </a:grad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" name="Google Shape;139;p3"/>
          <p:cNvGrpSpPr/>
          <p:nvPr/>
        </p:nvGrpSpPr>
        <p:grpSpPr>
          <a:xfrm rot="5400000">
            <a:off x="9049017" y="-9049017"/>
            <a:ext cx="334626" cy="18432661"/>
            <a:chOff x="0" y="-38100"/>
            <a:chExt cx="88132" cy="4854693"/>
          </a:xfrm>
        </p:grpSpPr>
        <p:sp>
          <p:nvSpPr>
            <p:cNvPr id="140" name="Google Shape;140;p3"/>
            <p:cNvSpPr/>
            <p:nvPr/>
          </p:nvSpPr>
          <p:spPr>
            <a:xfrm>
              <a:off x="0" y="0"/>
              <a:ext cx="88132" cy="4816592"/>
            </a:xfrm>
            <a:custGeom>
              <a:rect b="b" l="l" r="r" t="t"/>
              <a:pathLst>
                <a:path extrusionOk="0" h="4816592" w="88132">
                  <a:moveTo>
                    <a:pt x="0" y="0"/>
                  </a:moveTo>
                  <a:lnTo>
                    <a:pt x="88132" y="0"/>
                  </a:lnTo>
                  <a:lnTo>
                    <a:pt x="88132" y="4816592"/>
                  </a:lnTo>
                  <a:lnTo>
                    <a:pt x="0" y="4816592"/>
                  </a:ln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</p:sp>
        <p:sp>
          <p:nvSpPr>
            <p:cNvPr id="141" name="Google Shape;141;p3"/>
            <p:cNvSpPr txBox="1"/>
            <p:nvPr/>
          </p:nvSpPr>
          <p:spPr>
            <a:xfrm>
              <a:off x="0" y="-38100"/>
              <a:ext cx="88132" cy="485469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2" name="Google Shape;142;p3"/>
          <p:cNvGrpSpPr/>
          <p:nvPr/>
        </p:nvGrpSpPr>
        <p:grpSpPr>
          <a:xfrm>
            <a:off x="-9172" y="-142392"/>
            <a:ext cx="1907624" cy="2052285"/>
            <a:chOff x="0" y="-38100"/>
            <a:chExt cx="502419" cy="540519"/>
          </a:xfrm>
        </p:grpSpPr>
        <p:sp>
          <p:nvSpPr>
            <p:cNvPr id="143" name="Google Shape;143;p3"/>
            <p:cNvSpPr/>
            <p:nvPr/>
          </p:nvSpPr>
          <p:spPr>
            <a:xfrm>
              <a:off x="0" y="0"/>
              <a:ext cx="502419" cy="502419"/>
            </a:xfrm>
            <a:custGeom>
              <a:rect b="b" l="l" r="r" t="t"/>
              <a:pathLst>
                <a:path extrusionOk="0" h="502419" w="502419">
                  <a:moveTo>
                    <a:pt x="0" y="0"/>
                  </a:moveTo>
                  <a:lnTo>
                    <a:pt x="502419" y="0"/>
                  </a:lnTo>
                  <a:lnTo>
                    <a:pt x="502419" y="502419"/>
                  </a:lnTo>
                  <a:lnTo>
                    <a:pt x="0" y="502419"/>
                  </a:ln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</p:sp>
        <p:sp>
          <p:nvSpPr>
            <p:cNvPr id="144" name="Google Shape;144;p3"/>
            <p:cNvSpPr txBox="1"/>
            <p:nvPr/>
          </p:nvSpPr>
          <p:spPr>
            <a:xfrm>
              <a:off x="0" y="-38100"/>
              <a:ext cx="502418" cy="54051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5" name="Google Shape;145;p3"/>
          <p:cNvSpPr txBox="1"/>
          <p:nvPr/>
        </p:nvSpPr>
        <p:spPr>
          <a:xfrm>
            <a:off x="2029794" y="2394963"/>
            <a:ext cx="9193500" cy="5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Données → Obtenir des données → Depuis un fichier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fr-F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Excel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fr-F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Texte/CSV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fr-F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JSON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fr-F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XML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fr-F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Base SQL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fr-F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Web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fr-F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SharePoint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Power Query :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fr-F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Nettoyage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fr-F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Fusion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fr-F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Transformation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fr-F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Chargement dans Excel ou modèle de données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3"/>
          <p:cNvSpPr txBox="1"/>
          <p:nvPr/>
        </p:nvSpPr>
        <p:spPr>
          <a:xfrm>
            <a:off x="14764035" y="503028"/>
            <a:ext cx="3707982" cy="2698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>
                <a:solidFill>
                  <a:srgbClr val="191719"/>
                </a:solidFill>
                <a:latin typeface="Arial"/>
                <a:ea typeface="Arial"/>
                <a:cs typeface="Arial"/>
                <a:sym typeface="Arial"/>
              </a:rPr>
              <a:t>Nom de l’entreprise</a:t>
            </a:r>
            <a:endParaRPr/>
          </a:p>
        </p:txBody>
      </p:sp>
      <p:sp>
        <p:nvSpPr>
          <p:cNvPr id="147" name="Google Shape;147;p3"/>
          <p:cNvSpPr txBox="1"/>
          <p:nvPr/>
        </p:nvSpPr>
        <p:spPr>
          <a:xfrm>
            <a:off x="2285244" y="565129"/>
            <a:ext cx="9280206" cy="10700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8000">
                <a:solidFill>
                  <a:srgbClr val="191719"/>
                </a:solidFill>
                <a:latin typeface="Inter"/>
                <a:ea typeface="Inter"/>
                <a:cs typeface="Inter"/>
                <a:sym typeface="Inter"/>
              </a:rPr>
              <a:t>Exemple détaillé</a:t>
            </a:r>
            <a:endParaRPr/>
          </a:p>
        </p:txBody>
      </p:sp>
      <p:sp>
        <p:nvSpPr>
          <p:cNvPr id="148" name="Google Shape;148;p3"/>
          <p:cNvSpPr/>
          <p:nvPr/>
        </p:nvSpPr>
        <p:spPr>
          <a:xfrm>
            <a:off x="214477" y="474453"/>
            <a:ext cx="1561045" cy="1261667"/>
          </a:xfrm>
          <a:custGeom>
            <a:rect b="b" l="l" r="r" t="t"/>
            <a:pathLst>
              <a:path extrusionOk="0" h="1261667" w="1561045">
                <a:moveTo>
                  <a:pt x="0" y="0"/>
                </a:moveTo>
                <a:lnTo>
                  <a:pt x="1561045" y="0"/>
                </a:lnTo>
                <a:lnTo>
                  <a:pt x="1561045" y="1261666"/>
                </a:lnTo>
                <a:lnTo>
                  <a:pt x="0" y="12616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49" name="Google Shape;149;p3"/>
          <p:cNvCxnSpPr/>
          <p:nvPr/>
        </p:nvCxnSpPr>
        <p:spPr>
          <a:xfrm>
            <a:off x="3835565" y="1755169"/>
            <a:ext cx="6552242" cy="0"/>
          </a:xfrm>
          <a:prstGeom prst="straightConnector1">
            <a:avLst/>
          </a:prstGeom>
          <a:noFill/>
          <a:ln cap="flat" cmpd="sng" w="38100">
            <a:solidFill>
              <a:srgbClr val="2B2B2B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50" name="Google Shape;150;p3"/>
          <p:cNvSpPr/>
          <p:nvPr/>
        </p:nvSpPr>
        <p:spPr>
          <a:xfrm>
            <a:off x="1775522" y="8945372"/>
            <a:ext cx="2120358" cy="1358516"/>
          </a:xfrm>
          <a:custGeom>
            <a:rect b="b" l="l" r="r" t="t"/>
            <a:pathLst>
              <a:path extrusionOk="0" h="1166839" w="2827144">
                <a:moveTo>
                  <a:pt x="0" y="0"/>
                </a:moveTo>
                <a:lnTo>
                  <a:pt x="2827144" y="0"/>
                </a:lnTo>
                <a:lnTo>
                  <a:pt x="2827144" y="1166839"/>
                </a:lnTo>
                <a:lnTo>
                  <a:pt x="0" y="11668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Exemple détaillé</a:t>
            </a:r>
            <a:endParaRPr/>
          </a:p>
        </p:txBody>
      </p:sp>
      <p:sp>
        <p:nvSpPr>
          <p:cNvPr id="151" name="Google Shape;151;p3"/>
          <p:cNvSpPr/>
          <p:nvPr/>
        </p:nvSpPr>
        <p:spPr>
          <a:xfrm>
            <a:off x="3895880" y="9428758"/>
            <a:ext cx="2120358" cy="875129"/>
          </a:xfrm>
          <a:custGeom>
            <a:rect b="b" l="l" r="r" t="t"/>
            <a:pathLst>
              <a:path extrusionOk="0" h="1166839" w="2827144">
                <a:moveTo>
                  <a:pt x="0" y="0"/>
                </a:moveTo>
                <a:lnTo>
                  <a:pt x="2827143" y="0"/>
                </a:lnTo>
                <a:lnTo>
                  <a:pt x="2827143" y="1166839"/>
                </a:lnTo>
                <a:lnTo>
                  <a:pt x="0" y="11668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Application théorique</a:t>
            </a:r>
            <a:endParaRPr/>
          </a:p>
        </p:txBody>
      </p:sp>
      <p:sp>
        <p:nvSpPr>
          <p:cNvPr id="152" name="Google Shape;152;p3"/>
          <p:cNvSpPr/>
          <p:nvPr/>
        </p:nvSpPr>
        <p:spPr>
          <a:xfrm>
            <a:off x="6016237" y="9428758"/>
            <a:ext cx="2120358" cy="875129"/>
          </a:xfrm>
          <a:custGeom>
            <a:rect b="b" l="l" r="r" t="t"/>
            <a:pathLst>
              <a:path extrusionOk="0" h="1166839" w="2827144">
                <a:moveTo>
                  <a:pt x="0" y="0"/>
                </a:moveTo>
                <a:lnTo>
                  <a:pt x="2827144" y="0"/>
                </a:lnTo>
                <a:lnTo>
                  <a:pt x="2827144" y="1166839"/>
                </a:lnTo>
                <a:lnTo>
                  <a:pt x="0" y="11668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Application quotidienne</a:t>
            </a:r>
            <a:endParaRPr/>
          </a:p>
        </p:txBody>
      </p:sp>
      <p:sp>
        <p:nvSpPr>
          <p:cNvPr id="153" name="Google Shape;153;p3"/>
          <p:cNvSpPr/>
          <p:nvPr/>
        </p:nvSpPr>
        <p:spPr>
          <a:xfrm>
            <a:off x="8136595" y="9428758"/>
            <a:ext cx="2120358" cy="875129"/>
          </a:xfrm>
          <a:custGeom>
            <a:rect b="b" l="l" r="r" t="t"/>
            <a:pathLst>
              <a:path extrusionOk="0" h="1166839" w="2827144">
                <a:moveTo>
                  <a:pt x="0" y="0"/>
                </a:moveTo>
                <a:lnTo>
                  <a:pt x="2827143" y="0"/>
                </a:lnTo>
                <a:lnTo>
                  <a:pt x="2827143" y="1166839"/>
                </a:lnTo>
                <a:lnTo>
                  <a:pt x="0" y="11668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Exercice</a:t>
            </a:r>
            <a:endParaRPr/>
          </a:p>
        </p:txBody>
      </p:sp>
      <p:sp>
        <p:nvSpPr>
          <p:cNvPr id="154" name="Google Shape;154;p3"/>
          <p:cNvSpPr/>
          <p:nvPr/>
        </p:nvSpPr>
        <p:spPr>
          <a:xfrm>
            <a:off x="10256953" y="9428758"/>
            <a:ext cx="2120358" cy="875129"/>
          </a:xfrm>
          <a:custGeom>
            <a:rect b="b" l="l" r="r" t="t"/>
            <a:pathLst>
              <a:path extrusionOk="0" h="1166839" w="2827144">
                <a:moveTo>
                  <a:pt x="0" y="0"/>
                </a:moveTo>
                <a:lnTo>
                  <a:pt x="2827144" y="0"/>
                </a:lnTo>
                <a:lnTo>
                  <a:pt x="2827144" y="1166839"/>
                </a:lnTo>
                <a:lnTo>
                  <a:pt x="0" y="11668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Corrigé</a:t>
            </a:r>
            <a:endParaRPr/>
          </a:p>
        </p:txBody>
      </p:sp>
      <p:sp>
        <p:nvSpPr>
          <p:cNvPr id="155" name="Google Shape;155;p3"/>
          <p:cNvSpPr/>
          <p:nvPr/>
        </p:nvSpPr>
        <p:spPr>
          <a:xfrm>
            <a:off x="12377311" y="9428758"/>
            <a:ext cx="2120358" cy="875129"/>
          </a:xfrm>
          <a:custGeom>
            <a:rect b="b" l="l" r="r" t="t"/>
            <a:pathLst>
              <a:path extrusionOk="0" h="1166839" w="2827144">
                <a:moveTo>
                  <a:pt x="0" y="0"/>
                </a:moveTo>
                <a:lnTo>
                  <a:pt x="2827143" y="0"/>
                </a:lnTo>
                <a:lnTo>
                  <a:pt x="2827143" y="1166839"/>
                </a:lnTo>
                <a:lnTo>
                  <a:pt x="0" y="11668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Application exotique</a:t>
            </a:r>
            <a:endParaRPr/>
          </a:p>
        </p:txBody>
      </p:sp>
      <p:sp>
        <p:nvSpPr>
          <p:cNvPr id="156" name="Google Shape;156;p3"/>
          <p:cNvSpPr/>
          <p:nvPr/>
        </p:nvSpPr>
        <p:spPr>
          <a:xfrm>
            <a:off x="14497668" y="9428758"/>
            <a:ext cx="2120358" cy="875129"/>
          </a:xfrm>
          <a:custGeom>
            <a:rect b="b" l="l" r="r" t="t"/>
            <a:pathLst>
              <a:path extrusionOk="0" h="1166839" w="2827144">
                <a:moveTo>
                  <a:pt x="0" y="0"/>
                </a:moveTo>
                <a:lnTo>
                  <a:pt x="2827144" y="0"/>
                </a:lnTo>
                <a:lnTo>
                  <a:pt x="2827144" y="1166839"/>
                </a:lnTo>
                <a:lnTo>
                  <a:pt x="0" y="11668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Lien de la compétence</a:t>
            </a:r>
            <a:endParaRPr/>
          </a:p>
        </p:txBody>
      </p:sp>
      <p:sp>
        <p:nvSpPr>
          <p:cNvPr id="157" name="Google Shape;157;p3"/>
          <p:cNvSpPr/>
          <p:nvPr/>
        </p:nvSpPr>
        <p:spPr>
          <a:xfrm>
            <a:off x="16618026" y="9428758"/>
            <a:ext cx="1669974" cy="875129"/>
          </a:xfrm>
          <a:custGeom>
            <a:rect b="b" l="l" r="r" t="t"/>
            <a:pathLst>
              <a:path extrusionOk="0" h="1166839" w="2827144">
                <a:moveTo>
                  <a:pt x="0" y="0"/>
                </a:moveTo>
                <a:lnTo>
                  <a:pt x="2827143" y="0"/>
                </a:lnTo>
                <a:lnTo>
                  <a:pt x="2827143" y="1166839"/>
                </a:lnTo>
                <a:lnTo>
                  <a:pt x="0" y="11668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Métaphore</a:t>
            </a:r>
            <a:endParaRPr/>
          </a:p>
        </p:txBody>
      </p:sp>
      <p:sp>
        <p:nvSpPr>
          <p:cNvPr id="158" name="Google Shape;158;p3"/>
          <p:cNvSpPr/>
          <p:nvPr/>
        </p:nvSpPr>
        <p:spPr>
          <a:xfrm>
            <a:off x="-9173" y="9428757"/>
            <a:ext cx="1784700" cy="888600"/>
          </a:xfrm>
          <a:prstGeom prst="roundRect">
            <a:avLst>
              <a:gd fmla="val 16667" name="adj"/>
            </a:avLst>
          </a:prstGeom>
          <a:solidFill>
            <a:srgbClr val="229D6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fr-FR" sz="2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Introdu-</a:t>
            </a:r>
            <a:endParaRPr b="1" i="0" sz="2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fr-FR" sz="2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ction</a:t>
            </a:r>
            <a:endParaRPr/>
          </a:p>
        </p:txBody>
      </p:sp>
      <p:pic>
        <p:nvPicPr>
          <p:cNvPr id="159" name="Google Shape;159;p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132801" y="2394972"/>
            <a:ext cx="8925000" cy="5593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1E6EA"/>
            </a:gs>
            <a:gs pos="100000">
              <a:srgbClr val="D0DAE1"/>
            </a:gs>
          </a:gsLst>
          <a:lin ang="0" scaled="0"/>
        </a:gradFill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4" name="Google Shape;164;p4"/>
          <p:cNvGrpSpPr/>
          <p:nvPr/>
        </p:nvGrpSpPr>
        <p:grpSpPr>
          <a:xfrm rot="5400000">
            <a:off x="9049017" y="-9049017"/>
            <a:ext cx="334626" cy="18432661"/>
            <a:chOff x="0" y="-38100"/>
            <a:chExt cx="88132" cy="4854693"/>
          </a:xfrm>
        </p:grpSpPr>
        <p:sp>
          <p:nvSpPr>
            <p:cNvPr id="165" name="Google Shape;165;p4"/>
            <p:cNvSpPr/>
            <p:nvPr/>
          </p:nvSpPr>
          <p:spPr>
            <a:xfrm>
              <a:off x="0" y="0"/>
              <a:ext cx="88132" cy="4816592"/>
            </a:xfrm>
            <a:custGeom>
              <a:rect b="b" l="l" r="r" t="t"/>
              <a:pathLst>
                <a:path extrusionOk="0" h="4816592" w="88132">
                  <a:moveTo>
                    <a:pt x="0" y="0"/>
                  </a:moveTo>
                  <a:lnTo>
                    <a:pt x="88132" y="0"/>
                  </a:lnTo>
                  <a:lnTo>
                    <a:pt x="88132" y="4816592"/>
                  </a:lnTo>
                  <a:lnTo>
                    <a:pt x="0" y="4816592"/>
                  </a:ln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</p:sp>
        <p:sp>
          <p:nvSpPr>
            <p:cNvPr id="166" name="Google Shape;166;p4"/>
            <p:cNvSpPr txBox="1"/>
            <p:nvPr/>
          </p:nvSpPr>
          <p:spPr>
            <a:xfrm>
              <a:off x="0" y="-38100"/>
              <a:ext cx="88132" cy="485469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7" name="Google Shape;167;p4"/>
          <p:cNvGrpSpPr/>
          <p:nvPr/>
        </p:nvGrpSpPr>
        <p:grpSpPr>
          <a:xfrm>
            <a:off x="-9172" y="-142392"/>
            <a:ext cx="1907624" cy="2052285"/>
            <a:chOff x="0" y="-38100"/>
            <a:chExt cx="502419" cy="540519"/>
          </a:xfrm>
        </p:grpSpPr>
        <p:sp>
          <p:nvSpPr>
            <p:cNvPr id="168" name="Google Shape;168;p4"/>
            <p:cNvSpPr/>
            <p:nvPr/>
          </p:nvSpPr>
          <p:spPr>
            <a:xfrm>
              <a:off x="0" y="0"/>
              <a:ext cx="502419" cy="502419"/>
            </a:xfrm>
            <a:custGeom>
              <a:rect b="b" l="l" r="r" t="t"/>
              <a:pathLst>
                <a:path extrusionOk="0" h="502419" w="502419">
                  <a:moveTo>
                    <a:pt x="0" y="0"/>
                  </a:moveTo>
                  <a:lnTo>
                    <a:pt x="502419" y="0"/>
                  </a:lnTo>
                  <a:lnTo>
                    <a:pt x="502419" y="502419"/>
                  </a:lnTo>
                  <a:lnTo>
                    <a:pt x="0" y="502419"/>
                  </a:ln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</p:sp>
        <p:sp>
          <p:nvSpPr>
            <p:cNvPr id="169" name="Google Shape;169;p4"/>
            <p:cNvSpPr txBox="1"/>
            <p:nvPr/>
          </p:nvSpPr>
          <p:spPr>
            <a:xfrm>
              <a:off x="0" y="-38100"/>
              <a:ext cx="502418" cy="54051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0" name="Google Shape;170;p4"/>
          <p:cNvSpPr txBox="1"/>
          <p:nvPr/>
        </p:nvSpPr>
        <p:spPr>
          <a:xfrm>
            <a:off x="13986854" y="686242"/>
            <a:ext cx="3707982" cy="2698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>
                <a:solidFill>
                  <a:srgbClr val="191719"/>
                </a:solidFill>
                <a:latin typeface="Arial"/>
                <a:ea typeface="Arial"/>
                <a:cs typeface="Arial"/>
                <a:sym typeface="Arial"/>
              </a:rPr>
              <a:t>nom de l’entreprise</a:t>
            </a:r>
            <a:endParaRPr/>
          </a:p>
        </p:txBody>
      </p:sp>
      <p:sp>
        <p:nvSpPr>
          <p:cNvPr id="171" name="Google Shape;171;p4"/>
          <p:cNvSpPr txBox="1"/>
          <p:nvPr/>
        </p:nvSpPr>
        <p:spPr>
          <a:xfrm>
            <a:off x="2285244" y="571802"/>
            <a:ext cx="11833177" cy="10700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8000">
                <a:solidFill>
                  <a:srgbClr val="191719"/>
                </a:solidFill>
                <a:latin typeface="Inter"/>
                <a:ea typeface="Inter"/>
                <a:cs typeface="Inter"/>
                <a:sym typeface="Inter"/>
              </a:rPr>
              <a:t>Explication théorique</a:t>
            </a:r>
            <a:endParaRPr/>
          </a:p>
        </p:txBody>
      </p:sp>
      <p:sp>
        <p:nvSpPr>
          <p:cNvPr id="172" name="Google Shape;172;p4"/>
          <p:cNvSpPr txBox="1"/>
          <p:nvPr/>
        </p:nvSpPr>
        <p:spPr>
          <a:xfrm>
            <a:off x="778612" y="3059546"/>
            <a:ext cx="168753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Importer = créer une connexion + un pipeline de transformation.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Moteur M de Power Query.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p4"/>
          <p:cNvSpPr/>
          <p:nvPr/>
        </p:nvSpPr>
        <p:spPr>
          <a:xfrm>
            <a:off x="214477" y="474453"/>
            <a:ext cx="1561045" cy="1261667"/>
          </a:xfrm>
          <a:custGeom>
            <a:rect b="b" l="l" r="r" t="t"/>
            <a:pathLst>
              <a:path extrusionOk="0" h="1261667" w="1561045">
                <a:moveTo>
                  <a:pt x="0" y="0"/>
                </a:moveTo>
                <a:lnTo>
                  <a:pt x="1561045" y="0"/>
                </a:lnTo>
                <a:lnTo>
                  <a:pt x="1561045" y="1261666"/>
                </a:lnTo>
                <a:lnTo>
                  <a:pt x="0" y="12616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74" name="Google Shape;174;p4"/>
          <p:cNvCxnSpPr/>
          <p:nvPr/>
        </p:nvCxnSpPr>
        <p:spPr>
          <a:xfrm>
            <a:off x="3835565" y="1755169"/>
            <a:ext cx="6552242" cy="0"/>
          </a:xfrm>
          <a:prstGeom prst="straightConnector1">
            <a:avLst/>
          </a:prstGeom>
          <a:noFill/>
          <a:ln cap="flat" cmpd="sng" w="38100">
            <a:solidFill>
              <a:srgbClr val="2B2B2B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5" name="Google Shape;175;p4"/>
          <p:cNvSpPr/>
          <p:nvPr/>
        </p:nvSpPr>
        <p:spPr>
          <a:xfrm>
            <a:off x="1775522" y="9428758"/>
            <a:ext cx="2120358" cy="875129"/>
          </a:xfrm>
          <a:custGeom>
            <a:rect b="b" l="l" r="r" t="t"/>
            <a:pathLst>
              <a:path extrusionOk="0" h="1166839" w="2827144">
                <a:moveTo>
                  <a:pt x="0" y="0"/>
                </a:moveTo>
                <a:lnTo>
                  <a:pt x="2827144" y="0"/>
                </a:lnTo>
                <a:lnTo>
                  <a:pt x="2827144" y="1166839"/>
                </a:lnTo>
                <a:lnTo>
                  <a:pt x="0" y="11668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Exemple détaillé</a:t>
            </a:r>
            <a:endParaRPr/>
          </a:p>
        </p:txBody>
      </p:sp>
      <p:sp>
        <p:nvSpPr>
          <p:cNvPr id="176" name="Google Shape;176;p4"/>
          <p:cNvSpPr/>
          <p:nvPr/>
        </p:nvSpPr>
        <p:spPr>
          <a:xfrm>
            <a:off x="3895880" y="8754104"/>
            <a:ext cx="2120358" cy="1549784"/>
          </a:xfrm>
          <a:prstGeom prst="roundRect">
            <a:avLst>
              <a:gd fmla="val 16667" name="adj"/>
            </a:avLst>
          </a:prstGeom>
          <a:solidFill>
            <a:srgbClr val="1176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Application théorique</a:t>
            </a:r>
            <a:endParaRPr/>
          </a:p>
        </p:txBody>
      </p:sp>
      <p:sp>
        <p:nvSpPr>
          <p:cNvPr id="177" name="Google Shape;177;p4"/>
          <p:cNvSpPr/>
          <p:nvPr/>
        </p:nvSpPr>
        <p:spPr>
          <a:xfrm>
            <a:off x="6016237" y="9428758"/>
            <a:ext cx="2120358" cy="875129"/>
          </a:xfrm>
          <a:custGeom>
            <a:rect b="b" l="l" r="r" t="t"/>
            <a:pathLst>
              <a:path extrusionOk="0" h="1166839" w="2827144">
                <a:moveTo>
                  <a:pt x="0" y="0"/>
                </a:moveTo>
                <a:lnTo>
                  <a:pt x="2827144" y="0"/>
                </a:lnTo>
                <a:lnTo>
                  <a:pt x="2827144" y="1166839"/>
                </a:lnTo>
                <a:lnTo>
                  <a:pt x="0" y="11668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Application quotidienne</a:t>
            </a:r>
            <a:endParaRPr/>
          </a:p>
        </p:txBody>
      </p:sp>
      <p:sp>
        <p:nvSpPr>
          <p:cNvPr id="178" name="Google Shape;178;p4"/>
          <p:cNvSpPr/>
          <p:nvPr/>
        </p:nvSpPr>
        <p:spPr>
          <a:xfrm>
            <a:off x="8136595" y="9428758"/>
            <a:ext cx="2120358" cy="875129"/>
          </a:xfrm>
          <a:custGeom>
            <a:rect b="b" l="l" r="r" t="t"/>
            <a:pathLst>
              <a:path extrusionOk="0" h="1166839" w="2827144">
                <a:moveTo>
                  <a:pt x="0" y="0"/>
                </a:moveTo>
                <a:lnTo>
                  <a:pt x="2827143" y="0"/>
                </a:lnTo>
                <a:lnTo>
                  <a:pt x="2827143" y="1166839"/>
                </a:lnTo>
                <a:lnTo>
                  <a:pt x="0" y="11668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Exercice</a:t>
            </a:r>
            <a:endParaRPr/>
          </a:p>
        </p:txBody>
      </p:sp>
      <p:sp>
        <p:nvSpPr>
          <p:cNvPr id="179" name="Google Shape;179;p4"/>
          <p:cNvSpPr/>
          <p:nvPr/>
        </p:nvSpPr>
        <p:spPr>
          <a:xfrm>
            <a:off x="10256953" y="9428758"/>
            <a:ext cx="2120358" cy="875129"/>
          </a:xfrm>
          <a:custGeom>
            <a:rect b="b" l="l" r="r" t="t"/>
            <a:pathLst>
              <a:path extrusionOk="0" h="1166839" w="2827144">
                <a:moveTo>
                  <a:pt x="0" y="0"/>
                </a:moveTo>
                <a:lnTo>
                  <a:pt x="2827144" y="0"/>
                </a:lnTo>
                <a:lnTo>
                  <a:pt x="2827144" y="1166839"/>
                </a:lnTo>
                <a:lnTo>
                  <a:pt x="0" y="11668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Corrigé</a:t>
            </a:r>
            <a:endParaRPr/>
          </a:p>
        </p:txBody>
      </p:sp>
      <p:sp>
        <p:nvSpPr>
          <p:cNvPr id="180" name="Google Shape;180;p4"/>
          <p:cNvSpPr/>
          <p:nvPr/>
        </p:nvSpPr>
        <p:spPr>
          <a:xfrm>
            <a:off x="12377311" y="9428758"/>
            <a:ext cx="2120358" cy="875129"/>
          </a:xfrm>
          <a:custGeom>
            <a:rect b="b" l="l" r="r" t="t"/>
            <a:pathLst>
              <a:path extrusionOk="0" h="1166839" w="2827144">
                <a:moveTo>
                  <a:pt x="0" y="0"/>
                </a:moveTo>
                <a:lnTo>
                  <a:pt x="2827143" y="0"/>
                </a:lnTo>
                <a:lnTo>
                  <a:pt x="2827143" y="1166839"/>
                </a:lnTo>
                <a:lnTo>
                  <a:pt x="0" y="11668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Application exotique</a:t>
            </a:r>
            <a:endParaRPr/>
          </a:p>
        </p:txBody>
      </p:sp>
      <p:sp>
        <p:nvSpPr>
          <p:cNvPr id="181" name="Google Shape;181;p4"/>
          <p:cNvSpPr/>
          <p:nvPr/>
        </p:nvSpPr>
        <p:spPr>
          <a:xfrm>
            <a:off x="14497668" y="9428758"/>
            <a:ext cx="2120358" cy="875129"/>
          </a:xfrm>
          <a:custGeom>
            <a:rect b="b" l="l" r="r" t="t"/>
            <a:pathLst>
              <a:path extrusionOk="0" h="1166839" w="2827144">
                <a:moveTo>
                  <a:pt x="0" y="0"/>
                </a:moveTo>
                <a:lnTo>
                  <a:pt x="2827144" y="0"/>
                </a:lnTo>
                <a:lnTo>
                  <a:pt x="2827144" y="1166839"/>
                </a:lnTo>
                <a:lnTo>
                  <a:pt x="0" y="11668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Lien de la compétence</a:t>
            </a:r>
            <a:endParaRPr/>
          </a:p>
        </p:txBody>
      </p:sp>
      <p:sp>
        <p:nvSpPr>
          <p:cNvPr id="182" name="Google Shape;182;p4"/>
          <p:cNvSpPr/>
          <p:nvPr/>
        </p:nvSpPr>
        <p:spPr>
          <a:xfrm>
            <a:off x="16618026" y="9428758"/>
            <a:ext cx="1669974" cy="875129"/>
          </a:xfrm>
          <a:custGeom>
            <a:rect b="b" l="l" r="r" t="t"/>
            <a:pathLst>
              <a:path extrusionOk="0" h="1166839" w="2827144">
                <a:moveTo>
                  <a:pt x="0" y="0"/>
                </a:moveTo>
                <a:lnTo>
                  <a:pt x="2827143" y="0"/>
                </a:lnTo>
                <a:lnTo>
                  <a:pt x="2827143" y="1166839"/>
                </a:lnTo>
                <a:lnTo>
                  <a:pt x="0" y="11668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Métaphore</a:t>
            </a:r>
            <a:endParaRPr/>
          </a:p>
        </p:txBody>
      </p:sp>
      <p:sp>
        <p:nvSpPr>
          <p:cNvPr id="183" name="Google Shape;183;p4"/>
          <p:cNvSpPr/>
          <p:nvPr/>
        </p:nvSpPr>
        <p:spPr>
          <a:xfrm>
            <a:off x="-9173" y="9428757"/>
            <a:ext cx="1784700" cy="888600"/>
          </a:xfrm>
          <a:prstGeom prst="roundRect">
            <a:avLst>
              <a:gd fmla="val 16667" name="adj"/>
            </a:avLst>
          </a:prstGeom>
          <a:solidFill>
            <a:srgbClr val="229D6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fr-FR" sz="2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Introdu-</a:t>
            </a:r>
            <a:endParaRPr b="1" i="0" sz="2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fr-FR" sz="2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ction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1E6EA"/>
            </a:gs>
            <a:gs pos="100000">
              <a:srgbClr val="D0DAE1"/>
            </a:gs>
          </a:gsLst>
          <a:lin ang="0" scaled="0"/>
        </a:gradFill>
      </p:bgPr>
    </p:bg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8" name="Google Shape;188;p5"/>
          <p:cNvGrpSpPr/>
          <p:nvPr/>
        </p:nvGrpSpPr>
        <p:grpSpPr>
          <a:xfrm rot="5400000">
            <a:off x="9049017" y="-9049017"/>
            <a:ext cx="334626" cy="18432661"/>
            <a:chOff x="0" y="-38100"/>
            <a:chExt cx="88132" cy="4854693"/>
          </a:xfrm>
        </p:grpSpPr>
        <p:sp>
          <p:nvSpPr>
            <p:cNvPr id="189" name="Google Shape;189;p5"/>
            <p:cNvSpPr/>
            <p:nvPr/>
          </p:nvSpPr>
          <p:spPr>
            <a:xfrm>
              <a:off x="0" y="0"/>
              <a:ext cx="88132" cy="4816592"/>
            </a:xfrm>
            <a:custGeom>
              <a:rect b="b" l="l" r="r" t="t"/>
              <a:pathLst>
                <a:path extrusionOk="0" h="4816592" w="88132">
                  <a:moveTo>
                    <a:pt x="0" y="0"/>
                  </a:moveTo>
                  <a:lnTo>
                    <a:pt x="88132" y="0"/>
                  </a:lnTo>
                  <a:lnTo>
                    <a:pt x="88132" y="4816592"/>
                  </a:lnTo>
                  <a:lnTo>
                    <a:pt x="0" y="4816592"/>
                  </a:ln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</p:sp>
        <p:sp>
          <p:nvSpPr>
            <p:cNvPr id="190" name="Google Shape;190;p5"/>
            <p:cNvSpPr txBox="1"/>
            <p:nvPr/>
          </p:nvSpPr>
          <p:spPr>
            <a:xfrm>
              <a:off x="0" y="-38100"/>
              <a:ext cx="88132" cy="485469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1" name="Google Shape;191;p5"/>
          <p:cNvGrpSpPr/>
          <p:nvPr/>
        </p:nvGrpSpPr>
        <p:grpSpPr>
          <a:xfrm>
            <a:off x="-9172" y="-142392"/>
            <a:ext cx="1907624" cy="2052285"/>
            <a:chOff x="0" y="-38100"/>
            <a:chExt cx="502419" cy="540519"/>
          </a:xfrm>
        </p:grpSpPr>
        <p:sp>
          <p:nvSpPr>
            <p:cNvPr id="192" name="Google Shape;192;p5"/>
            <p:cNvSpPr/>
            <p:nvPr/>
          </p:nvSpPr>
          <p:spPr>
            <a:xfrm>
              <a:off x="0" y="0"/>
              <a:ext cx="502419" cy="502419"/>
            </a:xfrm>
            <a:custGeom>
              <a:rect b="b" l="l" r="r" t="t"/>
              <a:pathLst>
                <a:path extrusionOk="0" h="502419" w="502419">
                  <a:moveTo>
                    <a:pt x="0" y="0"/>
                  </a:moveTo>
                  <a:lnTo>
                    <a:pt x="502419" y="0"/>
                  </a:lnTo>
                  <a:lnTo>
                    <a:pt x="502419" y="502419"/>
                  </a:lnTo>
                  <a:lnTo>
                    <a:pt x="0" y="502419"/>
                  </a:ln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</p:sp>
        <p:sp>
          <p:nvSpPr>
            <p:cNvPr id="193" name="Google Shape;193;p5"/>
            <p:cNvSpPr txBox="1"/>
            <p:nvPr/>
          </p:nvSpPr>
          <p:spPr>
            <a:xfrm>
              <a:off x="0" y="-38100"/>
              <a:ext cx="502418" cy="54051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4" name="Google Shape;194;p5"/>
          <p:cNvSpPr txBox="1"/>
          <p:nvPr/>
        </p:nvSpPr>
        <p:spPr>
          <a:xfrm>
            <a:off x="14245392" y="686242"/>
            <a:ext cx="3707982" cy="2698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>
                <a:solidFill>
                  <a:srgbClr val="191719"/>
                </a:solidFill>
                <a:latin typeface="Arial"/>
                <a:ea typeface="Arial"/>
                <a:cs typeface="Arial"/>
                <a:sym typeface="Arial"/>
              </a:rPr>
              <a:t>nom de l’entreprise</a:t>
            </a:r>
            <a:endParaRPr/>
          </a:p>
        </p:txBody>
      </p:sp>
      <p:sp>
        <p:nvSpPr>
          <p:cNvPr id="195" name="Google Shape;195;p5"/>
          <p:cNvSpPr txBox="1"/>
          <p:nvPr/>
        </p:nvSpPr>
        <p:spPr>
          <a:xfrm>
            <a:off x="2123282" y="685758"/>
            <a:ext cx="12526835" cy="10700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8000">
                <a:solidFill>
                  <a:srgbClr val="191719"/>
                </a:solidFill>
                <a:latin typeface="Inter"/>
                <a:ea typeface="Inter"/>
                <a:cs typeface="Inter"/>
                <a:sym typeface="Inter"/>
              </a:rPr>
              <a:t>Application quotidienne</a:t>
            </a:r>
            <a:endParaRPr/>
          </a:p>
        </p:txBody>
      </p:sp>
      <p:sp>
        <p:nvSpPr>
          <p:cNvPr id="196" name="Google Shape;196;p5"/>
          <p:cNvSpPr/>
          <p:nvPr/>
        </p:nvSpPr>
        <p:spPr>
          <a:xfrm>
            <a:off x="319713" y="542883"/>
            <a:ext cx="1561045" cy="1261667"/>
          </a:xfrm>
          <a:custGeom>
            <a:rect b="b" l="l" r="r" t="t"/>
            <a:pathLst>
              <a:path extrusionOk="0" h="1261667" w="1561045">
                <a:moveTo>
                  <a:pt x="0" y="0"/>
                </a:moveTo>
                <a:lnTo>
                  <a:pt x="1561045" y="0"/>
                </a:lnTo>
                <a:lnTo>
                  <a:pt x="1561045" y="1261667"/>
                </a:lnTo>
                <a:lnTo>
                  <a:pt x="0" y="126166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97" name="Google Shape;197;p5"/>
          <p:cNvCxnSpPr/>
          <p:nvPr/>
        </p:nvCxnSpPr>
        <p:spPr>
          <a:xfrm>
            <a:off x="3835565" y="1755169"/>
            <a:ext cx="6552242" cy="0"/>
          </a:xfrm>
          <a:prstGeom prst="straightConnector1">
            <a:avLst/>
          </a:prstGeom>
          <a:noFill/>
          <a:ln cap="flat" cmpd="sng" w="38100">
            <a:solidFill>
              <a:srgbClr val="2B2B2B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8" name="Google Shape;198;p5"/>
          <p:cNvSpPr/>
          <p:nvPr/>
        </p:nvSpPr>
        <p:spPr>
          <a:xfrm>
            <a:off x="11119676" y="2501461"/>
            <a:ext cx="5284078" cy="5284078"/>
          </a:xfrm>
          <a:custGeom>
            <a:rect b="b" l="l" r="r" t="t"/>
            <a:pathLst>
              <a:path extrusionOk="0" h="5284078" w="5284078">
                <a:moveTo>
                  <a:pt x="0" y="0"/>
                </a:moveTo>
                <a:lnTo>
                  <a:pt x="5284078" y="0"/>
                </a:lnTo>
                <a:lnTo>
                  <a:pt x="5284078" y="5284078"/>
                </a:lnTo>
                <a:lnTo>
                  <a:pt x="0" y="528407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Google Shape;199;p5"/>
          <p:cNvSpPr txBox="1"/>
          <p:nvPr/>
        </p:nvSpPr>
        <p:spPr>
          <a:xfrm>
            <a:off x="1238757" y="3251364"/>
            <a:ext cx="8615400" cy="25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Import automatique de ventes quotidiennes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Synchronisation avec des systèmes internes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Connexion à une API Web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Fusion de multiples fichiers CSV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Google Shape;200;p5"/>
          <p:cNvSpPr/>
          <p:nvPr/>
        </p:nvSpPr>
        <p:spPr>
          <a:xfrm>
            <a:off x="1775522" y="9428758"/>
            <a:ext cx="2120358" cy="875129"/>
          </a:xfrm>
          <a:custGeom>
            <a:rect b="b" l="l" r="r" t="t"/>
            <a:pathLst>
              <a:path extrusionOk="0" h="1166839" w="2827144">
                <a:moveTo>
                  <a:pt x="0" y="0"/>
                </a:moveTo>
                <a:lnTo>
                  <a:pt x="2827144" y="0"/>
                </a:lnTo>
                <a:lnTo>
                  <a:pt x="2827144" y="1166839"/>
                </a:lnTo>
                <a:lnTo>
                  <a:pt x="0" y="11668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Exemple détaillé</a:t>
            </a:r>
            <a:endParaRPr/>
          </a:p>
        </p:txBody>
      </p:sp>
      <p:sp>
        <p:nvSpPr>
          <p:cNvPr id="201" name="Google Shape;201;p5"/>
          <p:cNvSpPr/>
          <p:nvPr/>
        </p:nvSpPr>
        <p:spPr>
          <a:xfrm>
            <a:off x="3895880" y="9428758"/>
            <a:ext cx="2120358" cy="875129"/>
          </a:xfrm>
          <a:custGeom>
            <a:rect b="b" l="l" r="r" t="t"/>
            <a:pathLst>
              <a:path extrusionOk="0" h="1166839" w="2827144">
                <a:moveTo>
                  <a:pt x="0" y="0"/>
                </a:moveTo>
                <a:lnTo>
                  <a:pt x="2827143" y="0"/>
                </a:lnTo>
                <a:lnTo>
                  <a:pt x="2827143" y="1166839"/>
                </a:lnTo>
                <a:lnTo>
                  <a:pt x="0" y="11668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Application théorique</a:t>
            </a:r>
            <a:endParaRPr/>
          </a:p>
        </p:txBody>
      </p:sp>
      <p:sp>
        <p:nvSpPr>
          <p:cNvPr id="202" name="Google Shape;202;p5"/>
          <p:cNvSpPr/>
          <p:nvPr/>
        </p:nvSpPr>
        <p:spPr>
          <a:xfrm>
            <a:off x="6016237" y="8754104"/>
            <a:ext cx="2120358" cy="1549784"/>
          </a:xfrm>
          <a:prstGeom prst="roundRect">
            <a:avLst>
              <a:gd fmla="val 16667" name="adj"/>
            </a:avLst>
          </a:prstGeom>
          <a:solidFill>
            <a:srgbClr val="1176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Application quotidienne</a:t>
            </a:r>
            <a:endParaRPr/>
          </a:p>
        </p:txBody>
      </p:sp>
      <p:sp>
        <p:nvSpPr>
          <p:cNvPr id="203" name="Google Shape;203;p5"/>
          <p:cNvSpPr/>
          <p:nvPr/>
        </p:nvSpPr>
        <p:spPr>
          <a:xfrm>
            <a:off x="8136595" y="9428758"/>
            <a:ext cx="2120358" cy="875129"/>
          </a:xfrm>
          <a:custGeom>
            <a:rect b="b" l="l" r="r" t="t"/>
            <a:pathLst>
              <a:path extrusionOk="0" h="1166839" w="2827144">
                <a:moveTo>
                  <a:pt x="0" y="0"/>
                </a:moveTo>
                <a:lnTo>
                  <a:pt x="2827143" y="0"/>
                </a:lnTo>
                <a:lnTo>
                  <a:pt x="2827143" y="1166839"/>
                </a:lnTo>
                <a:lnTo>
                  <a:pt x="0" y="11668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Exercice</a:t>
            </a:r>
            <a:endParaRPr/>
          </a:p>
        </p:txBody>
      </p:sp>
      <p:sp>
        <p:nvSpPr>
          <p:cNvPr id="204" name="Google Shape;204;p5"/>
          <p:cNvSpPr/>
          <p:nvPr/>
        </p:nvSpPr>
        <p:spPr>
          <a:xfrm>
            <a:off x="10256953" y="9428758"/>
            <a:ext cx="2120358" cy="875129"/>
          </a:xfrm>
          <a:custGeom>
            <a:rect b="b" l="l" r="r" t="t"/>
            <a:pathLst>
              <a:path extrusionOk="0" h="1166839" w="2827144">
                <a:moveTo>
                  <a:pt x="0" y="0"/>
                </a:moveTo>
                <a:lnTo>
                  <a:pt x="2827144" y="0"/>
                </a:lnTo>
                <a:lnTo>
                  <a:pt x="2827144" y="1166839"/>
                </a:lnTo>
                <a:lnTo>
                  <a:pt x="0" y="11668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Corrigé</a:t>
            </a:r>
            <a:endParaRPr/>
          </a:p>
        </p:txBody>
      </p:sp>
      <p:sp>
        <p:nvSpPr>
          <p:cNvPr id="205" name="Google Shape;205;p5"/>
          <p:cNvSpPr/>
          <p:nvPr/>
        </p:nvSpPr>
        <p:spPr>
          <a:xfrm>
            <a:off x="12377311" y="9428758"/>
            <a:ext cx="2120358" cy="875129"/>
          </a:xfrm>
          <a:custGeom>
            <a:rect b="b" l="l" r="r" t="t"/>
            <a:pathLst>
              <a:path extrusionOk="0" h="1166839" w="2827144">
                <a:moveTo>
                  <a:pt x="0" y="0"/>
                </a:moveTo>
                <a:lnTo>
                  <a:pt x="2827143" y="0"/>
                </a:lnTo>
                <a:lnTo>
                  <a:pt x="2827143" y="1166839"/>
                </a:lnTo>
                <a:lnTo>
                  <a:pt x="0" y="11668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Application exotique</a:t>
            </a:r>
            <a:endParaRPr/>
          </a:p>
        </p:txBody>
      </p:sp>
      <p:sp>
        <p:nvSpPr>
          <p:cNvPr id="206" name="Google Shape;206;p5"/>
          <p:cNvSpPr/>
          <p:nvPr/>
        </p:nvSpPr>
        <p:spPr>
          <a:xfrm>
            <a:off x="14497668" y="9428758"/>
            <a:ext cx="2120358" cy="875129"/>
          </a:xfrm>
          <a:custGeom>
            <a:rect b="b" l="l" r="r" t="t"/>
            <a:pathLst>
              <a:path extrusionOk="0" h="1166839" w="2827144">
                <a:moveTo>
                  <a:pt x="0" y="0"/>
                </a:moveTo>
                <a:lnTo>
                  <a:pt x="2827144" y="0"/>
                </a:lnTo>
                <a:lnTo>
                  <a:pt x="2827144" y="1166839"/>
                </a:lnTo>
                <a:lnTo>
                  <a:pt x="0" y="11668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Lien de la compétence</a:t>
            </a:r>
            <a:endParaRPr/>
          </a:p>
        </p:txBody>
      </p:sp>
      <p:sp>
        <p:nvSpPr>
          <p:cNvPr id="207" name="Google Shape;207;p5"/>
          <p:cNvSpPr/>
          <p:nvPr/>
        </p:nvSpPr>
        <p:spPr>
          <a:xfrm>
            <a:off x="16618026" y="9428758"/>
            <a:ext cx="1669974" cy="875129"/>
          </a:xfrm>
          <a:custGeom>
            <a:rect b="b" l="l" r="r" t="t"/>
            <a:pathLst>
              <a:path extrusionOk="0" h="1166839" w="2827144">
                <a:moveTo>
                  <a:pt x="0" y="0"/>
                </a:moveTo>
                <a:lnTo>
                  <a:pt x="2827143" y="0"/>
                </a:lnTo>
                <a:lnTo>
                  <a:pt x="2827143" y="1166839"/>
                </a:lnTo>
                <a:lnTo>
                  <a:pt x="0" y="11668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Métaphore</a:t>
            </a:r>
            <a:endParaRPr/>
          </a:p>
        </p:txBody>
      </p:sp>
      <p:sp>
        <p:nvSpPr>
          <p:cNvPr id="208" name="Google Shape;208;p5"/>
          <p:cNvSpPr/>
          <p:nvPr/>
        </p:nvSpPr>
        <p:spPr>
          <a:xfrm>
            <a:off x="-9173" y="9428757"/>
            <a:ext cx="1784700" cy="888600"/>
          </a:xfrm>
          <a:prstGeom prst="roundRect">
            <a:avLst>
              <a:gd fmla="val 16667" name="adj"/>
            </a:avLst>
          </a:prstGeom>
          <a:solidFill>
            <a:srgbClr val="229D6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fr-FR" sz="2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Introdu-</a:t>
            </a:r>
            <a:endParaRPr b="1" i="0" sz="2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fr-FR" sz="2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ction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1E6EA"/>
            </a:gs>
            <a:gs pos="100000">
              <a:srgbClr val="D0DAE1"/>
            </a:gs>
          </a:gsLst>
          <a:lin ang="0" scaled="0"/>
        </a:gradFill>
      </p:bgPr>
    </p:bg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3" name="Google Shape;213;p6"/>
          <p:cNvGrpSpPr/>
          <p:nvPr/>
        </p:nvGrpSpPr>
        <p:grpSpPr>
          <a:xfrm rot="5400000">
            <a:off x="9049017" y="-9049017"/>
            <a:ext cx="334626" cy="18432661"/>
            <a:chOff x="0" y="-38100"/>
            <a:chExt cx="88132" cy="4854693"/>
          </a:xfrm>
        </p:grpSpPr>
        <p:sp>
          <p:nvSpPr>
            <p:cNvPr id="214" name="Google Shape;214;p6"/>
            <p:cNvSpPr/>
            <p:nvPr/>
          </p:nvSpPr>
          <p:spPr>
            <a:xfrm>
              <a:off x="0" y="0"/>
              <a:ext cx="88132" cy="4816592"/>
            </a:xfrm>
            <a:custGeom>
              <a:rect b="b" l="l" r="r" t="t"/>
              <a:pathLst>
                <a:path extrusionOk="0" h="4816592" w="88132">
                  <a:moveTo>
                    <a:pt x="0" y="0"/>
                  </a:moveTo>
                  <a:lnTo>
                    <a:pt x="88132" y="0"/>
                  </a:lnTo>
                  <a:lnTo>
                    <a:pt x="88132" y="4816592"/>
                  </a:lnTo>
                  <a:lnTo>
                    <a:pt x="0" y="4816592"/>
                  </a:ln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</p:sp>
        <p:sp>
          <p:nvSpPr>
            <p:cNvPr id="215" name="Google Shape;215;p6"/>
            <p:cNvSpPr txBox="1"/>
            <p:nvPr/>
          </p:nvSpPr>
          <p:spPr>
            <a:xfrm>
              <a:off x="0" y="-38100"/>
              <a:ext cx="88132" cy="485469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6" name="Google Shape;216;p6"/>
          <p:cNvGrpSpPr/>
          <p:nvPr/>
        </p:nvGrpSpPr>
        <p:grpSpPr>
          <a:xfrm>
            <a:off x="-9172" y="-142392"/>
            <a:ext cx="1907624" cy="2052285"/>
            <a:chOff x="0" y="-38100"/>
            <a:chExt cx="502419" cy="540519"/>
          </a:xfrm>
        </p:grpSpPr>
        <p:sp>
          <p:nvSpPr>
            <p:cNvPr id="217" name="Google Shape;217;p6"/>
            <p:cNvSpPr/>
            <p:nvPr/>
          </p:nvSpPr>
          <p:spPr>
            <a:xfrm>
              <a:off x="0" y="0"/>
              <a:ext cx="502419" cy="502419"/>
            </a:xfrm>
            <a:custGeom>
              <a:rect b="b" l="l" r="r" t="t"/>
              <a:pathLst>
                <a:path extrusionOk="0" h="502419" w="502419">
                  <a:moveTo>
                    <a:pt x="0" y="0"/>
                  </a:moveTo>
                  <a:lnTo>
                    <a:pt x="502419" y="0"/>
                  </a:lnTo>
                  <a:lnTo>
                    <a:pt x="502419" y="502419"/>
                  </a:lnTo>
                  <a:lnTo>
                    <a:pt x="0" y="502419"/>
                  </a:ln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</p:sp>
        <p:sp>
          <p:nvSpPr>
            <p:cNvPr id="218" name="Google Shape;218;p6"/>
            <p:cNvSpPr txBox="1"/>
            <p:nvPr/>
          </p:nvSpPr>
          <p:spPr>
            <a:xfrm>
              <a:off x="0" y="-38100"/>
              <a:ext cx="502418" cy="54051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9" name="Google Shape;219;p6"/>
          <p:cNvGrpSpPr/>
          <p:nvPr/>
        </p:nvGrpSpPr>
        <p:grpSpPr>
          <a:xfrm>
            <a:off x="757191" y="3455789"/>
            <a:ext cx="16702938" cy="2625104"/>
            <a:chOff x="0" y="-38100"/>
            <a:chExt cx="4399128" cy="691385"/>
          </a:xfrm>
        </p:grpSpPr>
        <p:sp>
          <p:nvSpPr>
            <p:cNvPr id="220" name="Google Shape;220;p6"/>
            <p:cNvSpPr/>
            <p:nvPr/>
          </p:nvSpPr>
          <p:spPr>
            <a:xfrm>
              <a:off x="0" y="0"/>
              <a:ext cx="4399128" cy="653285"/>
            </a:xfrm>
            <a:custGeom>
              <a:rect b="b" l="l" r="r" t="t"/>
              <a:pathLst>
                <a:path extrusionOk="0" h="653285" w="4399128">
                  <a:moveTo>
                    <a:pt x="0" y="0"/>
                  </a:moveTo>
                  <a:lnTo>
                    <a:pt x="4399128" y="0"/>
                  </a:lnTo>
                  <a:lnTo>
                    <a:pt x="4399128" y="653285"/>
                  </a:lnTo>
                  <a:lnTo>
                    <a:pt x="0" y="653285"/>
                  </a:lnTo>
                  <a:close/>
                </a:path>
              </a:pathLst>
            </a:custGeom>
            <a:noFill/>
            <a:ln>
              <a:noFill/>
            </a:ln>
          </p:spPr>
        </p:sp>
        <p:sp>
          <p:nvSpPr>
            <p:cNvPr id="221" name="Google Shape;221;p6"/>
            <p:cNvSpPr txBox="1"/>
            <p:nvPr/>
          </p:nvSpPr>
          <p:spPr>
            <a:xfrm>
              <a:off x="0" y="-38100"/>
              <a:ext cx="4399128" cy="69138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2" name="Google Shape;222;p6"/>
          <p:cNvSpPr txBox="1"/>
          <p:nvPr/>
        </p:nvSpPr>
        <p:spPr>
          <a:xfrm>
            <a:off x="14245392" y="686242"/>
            <a:ext cx="3707982" cy="2698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>
                <a:solidFill>
                  <a:srgbClr val="191719"/>
                </a:solidFill>
                <a:latin typeface="Arial"/>
                <a:ea typeface="Arial"/>
                <a:cs typeface="Arial"/>
                <a:sym typeface="Arial"/>
              </a:rPr>
              <a:t>Nom de l’entreprise</a:t>
            </a:r>
            <a:endParaRPr/>
          </a:p>
        </p:txBody>
      </p:sp>
      <p:sp>
        <p:nvSpPr>
          <p:cNvPr id="223" name="Google Shape;223;p6"/>
          <p:cNvSpPr txBox="1"/>
          <p:nvPr/>
        </p:nvSpPr>
        <p:spPr>
          <a:xfrm>
            <a:off x="3329948" y="617328"/>
            <a:ext cx="14790739" cy="10700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8000">
                <a:solidFill>
                  <a:srgbClr val="191719"/>
                </a:solidFill>
                <a:latin typeface="Inter"/>
                <a:ea typeface="Inter"/>
                <a:cs typeface="Inter"/>
                <a:sym typeface="Inter"/>
              </a:rPr>
              <a:t>Exercice</a:t>
            </a:r>
            <a:endParaRPr/>
          </a:p>
        </p:txBody>
      </p:sp>
      <p:sp>
        <p:nvSpPr>
          <p:cNvPr id="224" name="Google Shape;224;p6"/>
          <p:cNvSpPr txBox="1"/>
          <p:nvPr/>
        </p:nvSpPr>
        <p:spPr>
          <a:xfrm>
            <a:off x="814220" y="2447724"/>
            <a:ext cx="16127100" cy="14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Exemple : importer un dossier contenant 150 fichiers CSV → fusion automatique.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importer un CSV et supprimer une colonne via Power Query.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6"/>
          <p:cNvSpPr/>
          <p:nvPr/>
        </p:nvSpPr>
        <p:spPr>
          <a:xfrm>
            <a:off x="214477" y="474453"/>
            <a:ext cx="1561045" cy="1261667"/>
          </a:xfrm>
          <a:custGeom>
            <a:rect b="b" l="l" r="r" t="t"/>
            <a:pathLst>
              <a:path extrusionOk="0" h="1261667" w="1561045">
                <a:moveTo>
                  <a:pt x="0" y="0"/>
                </a:moveTo>
                <a:lnTo>
                  <a:pt x="1561045" y="0"/>
                </a:lnTo>
                <a:lnTo>
                  <a:pt x="1561045" y="1261666"/>
                </a:lnTo>
                <a:lnTo>
                  <a:pt x="0" y="12616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26" name="Google Shape;226;p6"/>
          <p:cNvCxnSpPr/>
          <p:nvPr/>
        </p:nvCxnSpPr>
        <p:spPr>
          <a:xfrm>
            <a:off x="3835565" y="1755169"/>
            <a:ext cx="6552242" cy="0"/>
          </a:xfrm>
          <a:prstGeom prst="straightConnector1">
            <a:avLst/>
          </a:prstGeom>
          <a:noFill/>
          <a:ln cap="flat" cmpd="sng" w="38100">
            <a:solidFill>
              <a:srgbClr val="2B2B2B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7" name="Google Shape;227;p6"/>
          <p:cNvSpPr/>
          <p:nvPr/>
        </p:nvSpPr>
        <p:spPr>
          <a:xfrm>
            <a:off x="13430320" y="4239795"/>
            <a:ext cx="3276877" cy="4114800"/>
          </a:xfrm>
          <a:custGeom>
            <a:rect b="b" l="l" r="r" t="t"/>
            <a:pathLst>
              <a:path extrusionOk="0" h="4114800" w="3276877">
                <a:moveTo>
                  <a:pt x="0" y="0"/>
                </a:moveTo>
                <a:lnTo>
                  <a:pt x="3276877" y="0"/>
                </a:lnTo>
                <a:lnTo>
                  <a:pt x="327687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6"/>
          <p:cNvSpPr/>
          <p:nvPr/>
        </p:nvSpPr>
        <p:spPr>
          <a:xfrm>
            <a:off x="1775522" y="9428758"/>
            <a:ext cx="2120358" cy="875129"/>
          </a:xfrm>
          <a:custGeom>
            <a:rect b="b" l="l" r="r" t="t"/>
            <a:pathLst>
              <a:path extrusionOk="0" h="1166839" w="2827144">
                <a:moveTo>
                  <a:pt x="0" y="0"/>
                </a:moveTo>
                <a:lnTo>
                  <a:pt x="2827144" y="0"/>
                </a:lnTo>
                <a:lnTo>
                  <a:pt x="2827144" y="1166839"/>
                </a:lnTo>
                <a:lnTo>
                  <a:pt x="0" y="11668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Exemple détaillé</a:t>
            </a:r>
            <a:endParaRPr/>
          </a:p>
        </p:txBody>
      </p:sp>
      <p:sp>
        <p:nvSpPr>
          <p:cNvPr id="229" name="Google Shape;229;p6"/>
          <p:cNvSpPr/>
          <p:nvPr/>
        </p:nvSpPr>
        <p:spPr>
          <a:xfrm>
            <a:off x="3895880" y="9428758"/>
            <a:ext cx="2120358" cy="875129"/>
          </a:xfrm>
          <a:custGeom>
            <a:rect b="b" l="l" r="r" t="t"/>
            <a:pathLst>
              <a:path extrusionOk="0" h="1166839" w="2827144">
                <a:moveTo>
                  <a:pt x="0" y="0"/>
                </a:moveTo>
                <a:lnTo>
                  <a:pt x="2827143" y="0"/>
                </a:lnTo>
                <a:lnTo>
                  <a:pt x="2827143" y="1166839"/>
                </a:lnTo>
                <a:lnTo>
                  <a:pt x="0" y="11668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Application théorique</a:t>
            </a:r>
            <a:endParaRPr/>
          </a:p>
        </p:txBody>
      </p:sp>
      <p:sp>
        <p:nvSpPr>
          <p:cNvPr id="230" name="Google Shape;230;p6"/>
          <p:cNvSpPr/>
          <p:nvPr/>
        </p:nvSpPr>
        <p:spPr>
          <a:xfrm>
            <a:off x="6016237" y="9428758"/>
            <a:ext cx="2120358" cy="875129"/>
          </a:xfrm>
          <a:custGeom>
            <a:rect b="b" l="l" r="r" t="t"/>
            <a:pathLst>
              <a:path extrusionOk="0" h="1166839" w="2827144">
                <a:moveTo>
                  <a:pt x="0" y="0"/>
                </a:moveTo>
                <a:lnTo>
                  <a:pt x="2827144" y="0"/>
                </a:lnTo>
                <a:lnTo>
                  <a:pt x="2827144" y="1166839"/>
                </a:lnTo>
                <a:lnTo>
                  <a:pt x="0" y="11668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Application quotidienne</a:t>
            </a:r>
            <a:endParaRPr/>
          </a:p>
        </p:txBody>
      </p:sp>
      <p:sp>
        <p:nvSpPr>
          <p:cNvPr id="231" name="Google Shape;231;p6"/>
          <p:cNvSpPr/>
          <p:nvPr/>
        </p:nvSpPr>
        <p:spPr>
          <a:xfrm>
            <a:off x="8136595" y="8754104"/>
            <a:ext cx="2120358" cy="1549784"/>
          </a:xfrm>
          <a:prstGeom prst="roundRect">
            <a:avLst>
              <a:gd fmla="val 16667" name="adj"/>
            </a:avLst>
          </a:prstGeom>
          <a:solidFill>
            <a:srgbClr val="1176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Exercice</a:t>
            </a:r>
            <a:endParaRPr/>
          </a:p>
        </p:txBody>
      </p:sp>
      <p:sp>
        <p:nvSpPr>
          <p:cNvPr id="232" name="Google Shape;232;p6"/>
          <p:cNvSpPr/>
          <p:nvPr/>
        </p:nvSpPr>
        <p:spPr>
          <a:xfrm>
            <a:off x="10256953" y="9428758"/>
            <a:ext cx="2120358" cy="875129"/>
          </a:xfrm>
          <a:custGeom>
            <a:rect b="b" l="l" r="r" t="t"/>
            <a:pathLst>
              <a:path extrusionOk="0" h="1166839" w="2827144">
                <a:moveTo>
                  <a:pt x="0" y="0"/>
                </a:moveTo>
                <a:lnTo>
                  <a:pt x="2827144" y="0"/>
                </a:lnTo>
                <a:lnTo>
                  <a:pt x="2827144" y="1166839"/>
                </a:lnTo>
                <a:lnTo>
                  <a:pt x="0" y="11668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Corrigé</a:t>
            </a:r>
            <a:endParaRPr/>
          </a:p>
        </p:txBody>
      </p:sp>
      <p:sp>
        <p:nvSpPr>
          <p:cNvPr id="233" name="Google Shape;233;p6"/>
          <p:cNvSpPr/>
          <p:nvPr/>
        </p:nvSpPr>
        <p:spPr>
          <a:xfrm>
            <a:off x="12377311" y="9428758"/>
            <a:ext cx="2120358" cy="875129"/>
          </a:xfrm>
          <a:custGeom>
            <a:rect b="b" l="l" r="r" t="t"/>
            <a:pathLst>
              <a:path extrusionOk="0" h="1166839" w="2827144">
                <a:moveTo>
                  <a:pt x="0" y="0"/>
                </a:moveTo>
                <a:lnTo>
                  <a:pt x="2827143" y="0"/>
                </a:lnTo>
                <a:lnTo>
                  <a:pt x="2827143" y="1166839"/>
                </a:lnTo>
                <a:lnTo>
                  <a:pt x="0" y="11668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Application exotique</a:t>
            </a:r>
            <a:endParaRPr/>
          </a:p>
        </p:txBody>
      </p:sp>
      <p:sp>
        <p:nvSpPr>
          <p:cNvPr id="234" name="Google Shape;234;p6"/>
          <p:cNvSpPr/>
          <p:nvPr/>
        </p:nvSpPr>
        <p:spPr>
          <a:xfrm>
            <a:off x="14497668" y="9428758"/>
            <a:ext cx="2120358" cy="875129"/>
          </a:xfrm>
          <a:custGeom>
            <a:rect b="b" l="l" r="r" t="t"/>
            <a:pathLst>
              <a:path extrusionOk="0" h="1166839" w="2827144">
                <a:moveTo>
                  <a:pt x="0" y="0"/>
                </a:moveTo>
                <a:lnTo>
                  <a:pt x="2827144" y="0"/>
                </a:lnTo>
                <a:lnTo>
                  <a:pt x="2827144" y="1166839"/>
                </a:lnTo>
                <a:lnTo>
                  <a:pt x="0" y="11668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Lien de la compétence</a:t>
            </a:r>
            <a:endParaRPr/>
          </a:p>
        </p:txBody>
      </p:sp>
      <p:sp>
        <p:nvSpPr>
          <p:cNvPr id="235" name="Google Shape;235;p6"/>
          <p:cNvSpPr/>
          <p:nvPr/>
        </p:nvSpPr>
        <p:spPr>
          <a:xfrm>
            <a:off x="16618026" y="9428758"/>
            <a:ext cx="1669974" cy="875129"/>
          </a:xfrm>
          <a:custGeom>
            <a:rect b="b" l="l" r="r" t="t"/>
            <a:pathLst>
              <a:path extrusionOk="0" h="1166839" w="2827144">
                <a:moveTo>
                  <a:pt x="0" y="0"/>
                </a:moveTo>
                <a:lnTo>
                  <a:pt x="2827143" y="0"/>
                </a:lnTo>
                <a:lnTo>
                  <a:pt x="2827143" y="1166839"/>
                </a:lnTo>
                <a:lnTo>
                  <a:pt x="0" y="11668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Métaphore</a:t>
            </a:r>
            <a:endParaRPr/>
          </a:p>
        </p:txBody>
      </p:sp>
      <p:sp>
        <p:nvSpPr>
          <p:cNvPr id="236" name="Google Shape;236;p6"/>
          <p:cNvSpPr/>
          <p:nvPr/>
        </p:nvSpPr>
        <p:spPr>
          <a:xfrm>
            <a:off x="-9173" y="9428757"/>
            <a:ext cx="1784700" cy="888600"/>
          </a:xfrm>
          <a:prstGeom prst="roundRect">
            <a:avLst>
              <a:gd fmla="val 16667" name="adj"/>
            </a:avLst>
          </a:prstGeom>
          <a:solidFill>
            <a:srgbClr val="229D6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fr-FR" sz="2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Introdu-</a:t>
            </a:r>
            <a:endParaRPr b="1" i="0" sz="2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fr-FR" sz="2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ction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1E6EA"/>
            </a:gs>
            <a:gs pos="100000">
              <a:srgbClr val="D0DAE1"/>
            </a:gs>
          </a:gsLst>
          <a:lin ang="0" scaled="0"/>
        </a:gradFill>
      </p:bgPr>
    </p:bg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1" name="Google Shape;241;p7"/>
          <p:cNvGrpSpPr/>
          <p:nvPr/>
        </p:nvGrpSpPr>
        <p:grpSpPr>
          <a:xfrm rot="5400000">
            <a:off x="9049017" y="-9049017"/>
            <a:ext cx="334626" cy="18432661"/>
            <a:chOff x="0" y="-38100"/>
            <a:chExt cx="88132" cy="4854693"/>
          </a:xfrm>
        </p:grpSpPr>
        <p:sp>
          <p:nvSpPr>
            <p:cNvPr id="242" name="Google Shape;242;p7"/>
            <p:cNvSpPr/>
            <p:nvPr/>
          </p:nvSpPr>
          <p:spPr>
            <a:xfrm>
              <a:off x="0" y="0"/>
              <a:ext cx="88132" cy="4816592"/>
            </a:xfrm>
            <a:custGeom>
              <a:rect b="b" l="l" r="r" t="t"/>
              <a:pathLst>
                <a:path extrusionOk="0" h="4816592" w="88132">
                  <a:moveTo>
                    <a:pt x="0" y="0"/>
                  </a:moveTo>
                  <a:lnTo>
                    <a:pt x="88132" y="0"/>
                  </a:lnTo>
                  <a:lnTo>
                    <a:pt x="88132" y="4816592"/>
                  </a:lnTo>
                  <a:lnTo>
                    <a:pt x="0" y="4816592"/>
                  </a:ln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</p:sp>
        <p:sp>
          <p:nvSpPr>
            <p:cNvPr id="243" name="Google Shape;243;p7"/>
            <p:cNvSpPr txBox="1"/>
            <p:nvPr/>
          </p:nvSpPr>
          <p:spPr>
            <a:xfrm>
              <a:off x="0" y="-38100"/>
              <a:ext cx="88132" cy="485469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4" name="Google Shape;244;p7"/>
          <p:cNvGrpSpPr/>
          <p:nvPr/>
        </p:nvGrpSpPr>
        <p:grpSpPr>
          <a:xfrm>
            <a:off x="-9172" y="-142392"/>
            <a:ext cx="1907624" cy="2052285"/>
            <a:chOff x="0" y="-38100"/>
            <a:chExt cx="502419" cy="540519"/>
          </a:xfrm>
        </p:grpSpPr>
        <p:sp>
          <p:nvSpPr>
            <p:cNvPr id="245" name="Google Shape;245;p7"/>
            <p:cNvSpPr/>
            <p:nvPr/>
          </p:nvSpPr>
          <p:spPr>
            <a:xfrm>
              <a:off x="0" y="0"/>
              <a:ext cx="502419" cy="502419"/>
            </a:xfrm>
            <a:custGeom>
              <a:rect b="b" l="l" r="r" t="t"/>
              <a:pathLst>
                <a:path extrusionOk="0" h="502419" w="502419">
                  <a:moveTo>
                    <a:pt x="0" y="0"/>
                  </a:moveTo>
                  <a:lnTo>
                    <a:pt x="502419" y="0"/>
                  </a:lnTo>
                  <a:lnTo>
                    <a:pt x="502419" y="502419"/>
                  </a:lnTo>
                  <a:lnTo>
                    <a:pt x="0" y="502419"/>
                  </a:ln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</p:sp>
        <p:sp>
          <p:nvSpPr>
            <p:cNvPr id="246" name="Google Shape;246;p7"/>
            <p:cNvSpPr txBox="1"/>
            <p:nvPr/>
          </p:nvSpPr>
          <p:spPr>
            <a:xfrm>
              <a:off x="0" y="-38100"/>
              <a:ext cx="502418" cy="54051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7" name="Google Shape;247;p7"/>
          <p:cNvSpPr/>
          <p:nvPr/>
        </p:nvSpPr>
        <p:spPr>
          <a:xfrm>
            <a:off x="659933" y="2185717"/>
            <a:ext cx="7418381" cy="7418381"/>
          </a:xfrm>
          <a:custGeom>
            <a:rect b="b" l="l" r="r" t="t"/>
            <a:pathLst>
              <a:path extrusionOk="0" h="812800" w="812800">
                <a:moveTo>
                  <a:pt x="26090" y="0"/>
                </a:moveTo>
                <a:lnTo>
                  <a:pt x="786710" y="0"/>
                </a:lnTo>
                <a:cubicBezTo>
                  <a:pt x="801119" y="0"/>
                  <a:pt x="812800" y="11681"/>
                  <a:pt x="812800" y="26090"/>
                </a:cubicBezTo>
                <a:lnTo>
                  <a:pt x="812800" y="786710"/>
                </a:lnTo>
                <a:cubicBezTo>
                  <a:pt x="812800" y="801119"/>
                  <a:pt x="801119" y="812800"/>
                  <a:pt x="786710" y="812800"/>
                </a:cubicBezTo>
                <a:lnTo>
                  <a:pt x="26090" y="812800"/>
                </a:lnTo>
                <a:cubicBezTo>
                  <a:pt x="11681" y="812800"/>
                  <a:pt x="0" y="801119"/>
                  <a:pt x="0" y="786710"/>
                </a:cubicBezTo>
                <a:lnTo>
                  <a:pt x="0" y="26090"/>
                </a:lnTo>
                <a:cubicBezTo>
                  <a:pt x="0" y="11681"/>
                  <a:pt x="11681" y="0"/>
                  <a:pt x="26090" y="0"/>
                </a:cubicBez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37716" r="-37716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7"/>
          <p:cNvSpPr txBox="1"/>
          <p:nvPr/>
        </p:nvSpPr>
        <p:spPr>
          <a:xfrm>
            <a:off x="14245392" y="650273"/>
            <a:ext cx="3707982" cy="2698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>
                <a:solidFill>
                  <a:srgbClr val="191719"/>
                </a:solidFill>
                <a:latin typeface="Arial"/>
                <a:ea typeface="Arial"/>
                <a:cs typeface="Arial"/>
                <a:sym typeface="Arial"/>
              </a:rPr>
              <a:t>Nom de l’entreprise</a:t>
            </a:r>
            <a:endParaRPr/>
          </a:p>
        </p:txBody>
      </p:sp>
      <p:sp>
        <p:nvSpPr>
          <p:cNvPr id="249" name="Google Shape;249;p7"/>
          <p:cNvSpPr txBox="1"/>
          <p:nvPr/>
        </p:nvSpPr>
        <p:spPr>
          <a:xfrm>
            <a:off x="2178170" y="477501"/>
            <a:ext cx="11476736" cy="10700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8000">
                <a:solidFill>
                  <a:srgbClr val="191719"/>
                </a:solidFill>
                <a:latin typeface="Inter"/>
                <a:ea typeface="Inter"/>
                <a:cs typeface="Inter"/>
                <a:sym typeface="Inter"/>
              </a:rPr>
              <a:t>Corrigé de l’exercice</a:t>
            </a:r>
            <a:endParaRPr/>
          </a:p>
        </p:txBody>
      </p:sp>
      <p:sp>
        <p:nvSpPr>
          <p:cNvPr id="250" name="Google Shape;250;p7"/>
          <p:cNvSpPr txBox="1"/>
          <p:nvPr/>
        </p:nvSpPr>
        <p:spPr>
          <a:xfrm>
            <a:off x="9015286" y="4958847"/>
            <a:ext cx="8045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 chargement affiche un tableau propre et rafraîchissable.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" name="Google Shape;251;p7"/>
          <p:cNvSpPr/>
          <p:nvPr/>
        </p:nvSpPr>
        <p:spPr>
          <a:xfrm>
            <a:off x="272599" y="493503"/>
            <a:ext cx="1561045" cy="1261667"/>
          </a:xfrm>
          <a:custGeom>
            <a:rect b="b" l="l" r="r" t="t"/>
            <a:pathLst>
              <a:path extrusionOk="0" h="1261667" w="1561045">
                <a:moveTo>
                  <a:pt x="0" y="0"/>
                </a:moveTo>
                <a:lnTo>
                  <a:pt x="1561045" y="0"/>
                </a:lnTo>
                <a:lnTo>
                  <a:pt x="1561045" y="1261666"/>
                </a:lnTo>
                <a:lnTo>
                  <a:pt x="0" y="12616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52" name="Google Shape;252;p7"/>
          <p:cNvCxnSpPr/>
          <p:nvPr/>
        </p:nvCxnSpPr>
        <p:spPr>
          <a:xfrm>
            <a:off x="3835565" y="1755169"/>
            <a:ext cx="6552242" cy="0"/>
          </a:xfrm>
          <a:prstGeom prst="straightConnector1">
            <a:avLst/>
          </a:prstGeom>
          <a:noFill/>
          <a:ln cap="flat" cmpd="sng" w="38100">
            <a:solidFill>
              <a:srgbClr val="2B2B2B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3" name="Google Shape;253;p7"/>
          <p:cNvSpPr/>
          <p:nvPr/>
        </p:nvSpPr>
        <p:spPr>
          <a:xfrm>
            <a:off x="1775522" y="9428758"/>
            <a:ext cx="2120358" cy="875129"/>
          </a:xfrm>
          <a:custGeom>
            <a:rect b="b" l="l" r="r" t="t"/>
            <a:pathLst>
              <a:path extrusionOk="0" h="1166839" w="2827144">
                <a:moveTo>
                  <a:pt x="0" y="0"/>
                </a:moveTo>
                <a:lnTo>
                  <a:pt x="2827144" y="0"/>
                </a:lnTo>
                <a:lnTo>
                  <a:pt x="2827144" y="1166839"/>
                </a:lnTo>
                <a:lnTo>
                  <a:pt x="0" y="11668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Exemple détaillé</a:t>
            </a:r>
            <a:endParaRPr/>
          </a:p>
        </p:txBody>
      </p:sp>
      <p:sp>
        <p:nvSpPr>
          <p:cNvPr id="254" name="Google Shape;254;p7"/>
          <p:cNvSpPr/>
          <p:nvPr/>
        </p:nvSpPr>
        <p:spPr>
          <a:xfrm>
            <a:off x="3895880" y="9428758"/>
            <a:ext cx="2120358" cy="875129"/>
          </a:xfrm>
          <a:custGeom>
            <a:rect b="b" l="l" r="r" t="t"/>
            <a:pathLst>
              <a:path extrusionOk="0" h="1166839" w="2827144">
                <a:moveTo>
                  <a:pt x="0" y="0"/>
                </a:moveTo>
                <a:lnTo>
                  <a:pt x="2827143" y="0"/>
                </a:lnTo>
                <a:lnTo>
                  <a:pt x="2827143" y="1166839"/>
                </a:lnTo>
                <a:lnTo>
                  <a:pt x="0" y="11668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Application théorique</a:t>
            </a:r>
            <a:endParaRPr/>
          </a:p>
        </p:txBody>
      </p:sp>
      <p:sp>
        <p:nvSpPr>
          <p:cNvPr id="255" name="Google Shape;255;p7"/>
          <p:cNvSpPr/>
          <p:nvPr/>
        </p:nvSpPr>
        <p:spPr>
          <a:xfrm>
            <a:off x="6016237" y="9428758"/>
            <a:ext cx="2120358" cy="875129"/>
          </a:xfrm>
          <a:custGeom>
            <a:rect b="b" l="l" r="r" t="t"/>
            <a:pathLst>
              <a:path extrusionOk="0" h="1166839" w="2827144">
                <a:moveTo>
                  <a:pt x="0" y="0"/>
                </a:moveTo>
                <a:lnTo>
                  <a:pt x="2827144" y="0"/>
                </a:lnTo>
                <a:lnTo>
                  <a:pt x="2827144" y="1166839"/>
                </a:lnTo>
                <a:lnTo>
                  <a:pt x="0" y="11668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Application quotidienne</a:t>
            </a:r>
            <a:endParaRPr/>
          </a:p>
        </p:txBody>
      </p:sp>
      <p:sp>
        <p:nvSpPr>
          <p:cNvPr id="256" name="Google Shape;256;p7"/>
          <p:cNvSpPr/>
          <p:nvPr/>
        </p:nvSpPr>
        <p:spPr>
          <a:xfrm>
            <a:off x="8136595" y="9428758"/>
            <a:ext cx="2120358" cy="875129"/>
          </a:xfrm>
          <a:custGeom>
            <a:rect b="b" l="l" r="r" t="t"/>
            <a:pathLst>
              <a:path extrusionOk="0" h="1166839" w="2827144">
                <a:moveTo>
                  <a:pt x="0" y="0"/>
                </a:moveTo>
                <a:lnTo>
                  <a:pt x="2827143" y="0"/>
                </a:lnTo>
                <a:lnTo>
                  <a:pt x="2827143" y="1166839"/>
                </a:lnTo>
                <a:lnTo>
                  <a:pt x="0" y="11668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Exercice</a:t>
            </a:r>
            <a:endParaRPr/>
          </a:p>
        </p:txBody>
      </p:sp>
      <p:sp>
        <p:nvSpPr>
          <p:cNvPr id="257" name="Google Shape;257;p7"/>
          <p:cNvSpPr/>
          <p:nvPr/>
        </p:nvSpPr>
        <p:spPr>
          <a:xfrm>
            <a:off x="10256953" y="8754104"/>
            <a:ext cx="2120358" cy="1549784"/>
          </a:xfrm>
          <a:prstGeom prst="roundRect">
            <a:avLst>
              <a:gd fmla="val 16667" name="adj"/>
            </a:avLst>
          </a:prstGeom>
          <a:solidFill>
            <a:srgbClr val="1176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Corrigé</a:t>
            </a:r>
            <a:endParaRPr/>
          </a:p>
        </p:txBody>
      </p:sp>
      <p:sp>
        <p:nvSpPr>
          <p:cNvPr id="258" name="Google Shape;258;p7"/>
          <p:cNvSpPr/>
          <p:nvPr/>
        </p:nvSpPr>
        <p:spPr>
          <a:xfrm>
            <a:off x="12377311" y="9428758"/>
            <a:ext cx="2120358" cy="875129"/>
          </a:xfrm>
          <a:custGeom>
            <a:rect b="b" l="l" r="r" t="t"/>
            <a:pathLst>
              <a:path extrusionOk="0" h="1166839" w="2827144">
                <a:moveTo>
                  <a:pt x="0" y="0"/>
                </a:moveTo>
                <a:lnTo>
                  <a:pt x="2827143" y="0"/>
                </a:lnTo>
                <a:lnTo>
                  <a:pt x="2827143" y="1166839"/>
                </a:lnTo>
                <a:lnTo>
                  <a:pt x="0" y="11668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Application exotique</a:t>
            </a:r>
            <a:endParaRPr/>
          </a:p>
        </p:txBody>
      </p:sp>
      <p:sp>
        <p:nvSpPr>
          <p:cNvPr id="259" name="Google Shape;259;p7"/>
          <p:cNvSpPr/>
          <p:nvPr/>
        </p:nvSpPr>
        <p:spPr>
          <a:xfrm>
            <a:off x="14497668" y="9428758"/>
            <a:ext cx="2120358" cy="875129"/>
          </a:xfrm>
          <a:custGeom>
            <a:rect b="b" l="l" r="r" t="t"/>
            <a:pathLst>
              <a:path extrusionOk="0" h="1166839" w="2827144">
                <a:moveTo>
                  <a:pt x="0" y="0"/>
                </a:moveTo>
                <a:lnTo>
                  <a:pt x="2827144" y="0"/>
                </a:lnTo>
                <a:lnTo>
                  <a:pt x="2827144" y="1166839"/>
                </a:lnTo>
                <a:lnTo>
                  <a:pt x="0" y="11668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Lien de la compétence</a:t>
            </a:r>
            <a:endParaRPr/>
          </a:p>
        </p:txBody>
      </p:sp>
      <p:sp>
        <p:nvSpPr>
          <p:cNvPr id="260" name="Google Shape;260;p7"/>
          <p:cNvSpPr/>
          <p:nvPr/>
        </p:nvSpPr>
        <p:spPr>
          <a:xfrm>
            <a:off x="16618026" y="9428758"/>
            <a:ext cx="1669974" cy="875129"/>
          </a:xfrm>
          <a:custGeom>
            <a:rect b="b" l="l" r="r" t="t"/>
            <a:pathLst>
              <a:path extrusionOk="0" h="1166839" w="2827144">
                <a:moveTo>
                  <a:pt x="0" y="0"/>
                </a:moveTo>
                <a:lnTo>
                  <a:pt x="2827143" y="0"/>
                </a:lnTo>
                <a:lnTo>
                  <a:pt x="2827143" y="1166839"/>
                </a:lnTo>
                <a:lnTo>
                  <a:pt x="0" y="11668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Métaphore</a:t>
            </a:r>
            <a:endParaRPr/>
          </a:p>
        </p:txBody>
      </p:sp>
      <p:sp>
        <p:nvSpPr>
          <p:cNvPr id="261" name="Google Shape;261;p7"/>
          <p:cNvSpPr/>
          <p:nvPr/>
        </p:nvSpPr>
        <p:spPr>
          <a:xfrm>
            <a:off x="-9173" y="9428757"/>
            <a:ext cx="1784700" cy="888600"/>
          </a:xfrm>
          <a:prstGeom prst="roundRect">
            <a:avLst>
              <a:gd fmla="val 16667" name="adj"/>
            </a:avLst>
          </a:prstGeom>
          <a:solidFill>
            <a:srgbClr val="229D6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fr-FR" sz="2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Introdu-</a:t>
            </a:r>
            <a:endParaRPr b="1" i="0" sz="2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fr-FR" sz="2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ction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1E6EA"/>
            </a:gs>
            <a:gs pos="100000">
              <a:srgbClr val="D0DAE1"/>
            </a:gs>
          </a:gsLst>
          <a:lin ang="0" scaled="0"/>
        </a:gradFill>
      </p:bgPr>
    </p:bg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6" name="Google Shape;266;p8"/>
          <p:cNvGrpSpPr/>
          <p:nvPr/>
        </p:nvGrpSpPr>
        <p:grpSpPr>
          <a:xfrm rot="5400000">
            <a:off x="9049017" y="-9049017"/>
            <a:ext cx="334626" cy="18432661"/>
            <a:chOff x="0" y="-38100"/>
            <a:chExt cx="88132" cy="4854693"/>
          </a:xfrm>
        </p:grpSpPr>
        <p:sp>
          <p:nvSpPr>
            <p:cNvPr id="267" name="Google Shape;267;p8"/>
            <p:cNvSpPr/>
            <p:nvPr/>
          </p:nvSpPr>
          <p:spPr>
            <a:xfrm>
              <a:off x="0" y="0"/>
              <a:ext cx="88132" cy="4816592"/>
            </a:xfrm>
            <a:custGeom>
              <a:rect b="b" l="l" r="r" t="t"/>
              <a:pathLst>
                <a:path extrusionOk="0" h="4816592" w="88132">
                  <a:moveTo>
                    <a:pt x="0" y="0"/>
                  </a:moveTo>
                  <a:lnTo>
                    <a:pt x="88132" y="0"/>
                  </a:lnTo>
                  <a:lnTo>
                    <a:pt x="88132" y="4816592"/>
                  </a:lnTo>
                  <a:lnTo>
                    <a:pt x="0" y="4816592"/>
                  </a:ln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</p:sp>
        <p:sp>
          <p:nvSpPr>
            <p:cNvPr id="268" name="Google Shape;268;p8"/>
            <p:cNvSpPr txBox="1"/>
            <p:nvPr/>
          </p:nvSpPr>
          <p:spPr>
            <a:xfrm>
              <a:off x="0" y="-38100"/>
              <a:ext cx="88132" cy="485469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69" name="Google Shape;269;p8"/>
          <p:cNvGrpSpPr/>
          <p:nvPr/>
        </p:nvGrpSpPr>
        <p:grpSpPr>
          <a:xfrm>
            <a:off x="-9172" y="-142392"/>
            <a:ext cx="1907624" cy="2052285"/>
            <a:chOff x="0" y="-38100"/>
            <a:chExt cx="502419" cy="540519"/>
          </a:xfrm>
        </p:grpSpPr>
        <p:sp>
          <p:nvSpPr>
            <p:cNvPr id="270" name="Google Shape;270;p8"/>
            <p:cNvSpPr/>
            <p:nvPr/>
          </p:nvSpPr>
          <p:spPr>
            <a:xfrm>
              <a:off x="0" y="0"/>
              <a:ext cx="502419" cy="502419"/>
            </a:xfrm>
            <a:custGeom>
              <a:rect b="b" l="l" r="r" t="t"/>
              <a:pathLst>
                <a:path extrusionOk="0" h="502419" w="502419">
                  <a:moveTo>
                    <a:pt x="0" y="0"/>
                  </a:moveTo>
                  <a:lnTo>
                    <a:pt x="502419" y="0"/>
                  </a:lnTo>
                  <a:lnTo>
                    <a:pt x="502419" y="502419"/>
                  </a:lnTo>
                  <a:lnTo>
                    <a:pt x="0" y="502419"/>
                  </a:ln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</p:sp>
        <p:sp>
          <p:nvSpPr>
            <p:cNvPr id="271" name="Google Shape;271;p8"/>
            <p:cNvSpPr txBox="1"/>
            <p:nvPr/>
          </p:nvSpPr>
          <p:spPr>
            <a:xfrm>
              <a:off x="0" y="-38100"/>
              <a:ext cx="502418" cy="54051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72" name="Google Shape;272;p8"/>
          <p:cNvSpPr/>
          <p:nvPr/>
        </p:nvSpPr>
        <p:spPr>
          <a:xfrm>
            <a:off x="11064487" y="1830220"/>
            <a:ext cx="6194813" cy="7046593"/>
          </a:xfrm>
          <a:custGeom>
            <a:rect b="b" l="l" r="r" t="t"/>
            <a:pathLst>
              <a:path extrusionOk="0" h="995722" w="875361">
                <a:moveTo>
                  <a:pt x="0" y="0"/>
                </a:moveTo>
                <a:lnTo>
                  <a:pt x="875361" y="0"/>
                </a:lnTo>
                <a:lnTo>
                  <a:pt x="875361" y="995722"/>
                </a:lnTo>
                <a:lnTo>
                  <a:pt x="0" y="995722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6873" r="-6872" t="0"/>
            </a:stretch>
          </a:blipFill>
          <a:ln>
            <a:noFill/>
          </a:ln>
        </p:spPr>
      </p:sp>
      <p:sp>
        <p:nvSpPr>
          <p:cNvPr id="273" name="Google Shape;273;p8"/>
          <p:cNvSpPr txBox="1"/>
          <p:nvPr/>
        </p:nvSpPr>
        <p:spPr>
          <a:xfrm>
            <a:off x="13973968" y="686242"/>
            <a:ext cx="3707982" cy="2698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>
                <a:solidFill>
                  <a:srgbClr val="191719"/>
                </a:solidFill>
                <a:latin typeface="Arial"/>
                <a:ea typeface="Arial"/>
                <a:cs typeface="Arial"/>
                <a:sym typeface="Arial"/>
              </a:rPr>
              <a:t>Nom de l’entreprise</a:t>
            </a:r>
            <a:endParaRPr/>
          </a:p>
        </p:txBody>
      </p:sp>
      <p:sp>
        <p:nvSpPr>
          <p:cNvPr id="274" name="Google Shape;274;p8"/>
          <p:cNvSpPr txBox="1"/>
          <p:nvPr/>
        </p:nvSpPr>
        <p:spPr>
          <a:xfrm>
            <a:off x="2194204" y="617328"/>
            <a:ext cx="11779764" cy="10700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8000">
                <a:solidFill>
                  <a:srgbClr val="191719"/>
                </a:solidFill>
                <a:latin typeface="Inter"/>
                <a:ea typeface="Inter"/>
                <a:cs typeface="Inter"/>
                <a:sym typeface="Inter"/>
              </a:rPr>
              <a:t>Application exotique</a:t>
            </a:r>
            <a:endParaRPr/>
          </a:p>
        </p:txBody>
      </p:sp>
      <p:sp>
        <p:nvSpPr>
          <p:cNvPr id="275" name="Google Shape;275;p8"/>
          <p:cNvSpPr txBox="1"/>
          <p:nvPr/>
        </p:nvSpPr>
        <p:spPr>
          <a:xfrm>
            <a:off x="2320213" y="3958138"/>
            <a:ext cx="95124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KPI automatisés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Modèles Power BI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Scraping de pages web simples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6" name="Google Shape;276;p8"/>
          <p:cNvSpPr/>
          <p:nvPr/>
        </p:nvSpPr>
        <p:spPr>
          <a:xfrm>
            <a:off x="214477" y="474453"/>
            <a:ext cx="1561045" cy="1261667"/>
          </a:xfrm>
          <a:custGeom>
            <a:rect b="b" l="l" r="r" t="t"/>
            <a:pathLst>
              <a:path extrusionOk="0" h="1261667" w="1561045">
                <a:moveTo>
                  <a:pt x="0" y="0"/>
                </a:moveTo>
                <a:lnTo>
                  <a:pt x="1561045" y="0"/>
                </a:lnTo>
                <a:lnTo>
                  <a:pt x="1561045" y="1261666"/>
                </a:lnTo>
                <a:lnTo>
                  <a:pt x="0" y="12616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7" name="Google Shape;277;p8"/>
          <p:cNvSpPr/>
          <p:nvPr/>
        </p:nvSpPr>
        <p:spPr>
          <a:xfrm>
            <a:off x="1775522" y="9428758"/>
            <a:ext cx="2120358" cy="875129"/>
          </a:xfrm>
          <a:custGeom>
            <a:rect b="b" l="l" r="r" t="t"/>
            <a:pathLst>
              <a:path extrusionOk="0" h="1166839" w="2827144">
                <a:moveTo>
                  <a:pt x="0" y="0"/>
                </a:moveTo>
                <a:lnTo>
                  <a:pt x="2827144" y="0"/>
                </a:lnTo>
                <a:lnTo>
                  <a:pt x="2827144" y="1166839"/>
                </a:lnTo>
                <a:lnTo>
                  <a:pt x="0" y="11668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Exemple détaillé</a:t>
            </a:r>
            <a:endParaRPr/>
          </a:p>
        </p:txBody>
      </p:sp>
      <p:sp>
        <p:nvSpPr>
          <p:cNvPr id="278" name="Google Shape;278;p8"/>
          <p:cNvSpPr/>
          <p:nvPr/>
        </p:nvSpPr>
        <p:spPr>
          <a:xfrm>
            <a:off x="3895880" y="9428758"/>
            <a:ext cx="2120358" cy="875129"/>
          </a:xfrm>
          <a:custGeom>
            <a:rect b="b" l="l" r="r" t="t"/>
            <a:pathLst>
              <a:path extrusionOk="0" h="1166839" w="2827144">
                <a:moveTo>
                  <a:pt x="0" y="0"/>
                </a:moveTo>
                <a:lnTo>
                  <a:pt x="2827143" y="0"/>
                </a:lnTo>
                <a:lnTo>
                  <a:pt x="2827143" y="1166839"/>
                </a:lnTo>
                <a:lnTo>
                  <a:pt x="0" y="11668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Application théorique</a:t>
            </a:r>
            <a:endParaRPr/>
          </a:p>
        </p:txBody>
      </p:sp>
      <p:sp>
        <p:nvSpPr>
          <p:cNvPr id="279" name="Google Shape;279;p8"/>
          <p:cNvSpPr/>
          <p:nvPr/>
        </p:nvSpPr>
        <p:spPr>
          <a:xfrm>
            <a:off x="6016237" y="9428758"/>
            <a:ext cx="2120358" cy="875129"/>
          </a:xfrm>
          <a:custGeom>
            <a:rect b="b" l="l" r="r" t="t"/>
            <a:pathLst>
              <a:path extrusionOk="0" h="1166839" w="2827144">
                <a:moveTo>
                  <a:pt x="0" y="0"/>
                </a:moveTo>
                <a:lnTo>
                  <a:pt x="2827144" y="0"/>
                </a:lnTo>
                <a:lnTo>
                  <a:pt x="2827144" y="1166839"/>
                </a:lnTo>
                <a:lnTo>
                  <a:pt x="0" y="11668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Application quotidienne</a:t>
            </a:r>
            <a:endParaRPr/>
          </a:p>
        </p:txBody>
      </p:sp>
      <p:sp>
        <p:nvSpPr>
          <p:cNvPr id="280" name="Google Shape;280;p8"/>
          <p:cNvSpPr/>
          <p:nvPr/>
        </p:nvSpPr>
        <p:spPr>
          <a:xfrm>
            <a:off x="8136595" y="9428758"/>
            <a:ext cx="2120358" cy="875129"/>
          </a:xfrm>
          <a:custGeom>
            <a:rect b="b" l="l" r="r" t="t"/>
            <a:pathLst>
              <a:path extrusionOk="0" h="1166839" w="2827144">
                <a:moveTo>
                  <a:pt x="0" y="0"/>
                </a:moveTo>
                <a:lnTo>
                  <a:pt x="2827143" y="0"/>
                </a:lnTo>
                <a:lnTo>
                  <a:pt x="2827143" y="1166839"/>
                </a:lnTo>
                <a:lnTo>
                  <a:pt x="0" y="11668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Exercice</a:t>
            </a:r>
            <a:endParaRPr/>
          </a:p>
        </p:txBody>
      </p:sp>
      <p:sp>
        <p:nvSpPr>
          <p:cNvPr id="281" name="Google Shape;281;p8"/>
          <p:cNvSpPr/>
          <p:nvPr/>
        </p:nvSpPr>
        <p:spPr>
          <a:xfrm>
            <a:off x="10256953" y="9428758"/>
            <a:ext cx="2120358" cy="875129"/>
          </a:xfrm>
          <a:custGeom>
            <a:rect b="b" l="l" r="r" t="t"/>
            <a:pathLst>
              <a:path extrusionOk="0" h="1166839" w="2827144">
                <a:moveTo>
                  <a:pt x="0" y="0"/>
                </a:moveTo>
                <a:lnTo>
                  <a:pt x="2827144" y="0"/>
                </a:lnTo>
                <a:lnTo>
                  <a:pt x="2827144" y="1166839"/>
                </a:lnTo>
                <a:lnTo>
                  <a:pt x="0" y="11668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Corrigé</a:t>
            </a:r>
            <a:endParaRPr/>
          </a:p>
        </p:txBody>
      </p:sp>
      <p:sp>
        <p:nvSpPr>
          <p:cNvPr id="282" name="Google Shape;282;p8"/>
          <p:cNvSpPr/>
          <p:nvPr/>
        </p:nvSpPr>
        <p:spPr>
          <a:xfrm>
            <a:off x="12377311" y="8754104"/>
            <a:ext cx="2120358" cy="1549784"/>
          </a:xfrm>
          <a:prstGeom prst="roundRect">
            <a:avLst>
              <a:gd fmla="val 16667" name="adj"/>
            </a:avLst>
          </a:prstGeom>
          <a:solidFill>
            <a:srgbClr val="1176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Application exotique</a:t>
            </a:r>
            <a:endParaRPr/>
          </a:p>
        </p:txBody>
      </p:sp>
      <p:sp>
        <p:nvSpPr>
          <p:cNvPr id="283" name="Google Shape;283;p8"/>
          <p:cNvSpPr/>
          <p:nvPr/>
        </p:nvSpPr>
        <p:spPr>
          <a:xfrm>
            <a:off x="14497668" y="9428758"/>
            <a:ext cx="2120358" cy="875129"/>
          </a:xfrm>
          <a:custGeom>
            <a:rect b="b" l="l" r="r" t="t"/>
            <a:pathLst>
              <a:path extrusionOk="0" h="1166839" w="2827144">
                <a:moveTo>
                  <a:pt x="0" y="0"/>
                </a:moveTo>
                <a:lnTo>
                  <a:pt x="2827144" y="0"/>
                </a:lnTo>
                <a:lnTo>
                  <a:pt x="2827144" y="1166839"/>
                </a:lnTo>
                <a:lnTo>
                  <a:pt x="0" y="11668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Lien de la compétence</a:t>
            </a:r>
            <a:endParaRPr/>
          </a:p>
        </p:txBody>
      </p:sp>
      <p:sp>
        <p:nvSpPr>
          <p:cNvPr id="284" name="Google Shape;284;p8"/>
          <p:cNvSpPr/>
          <p:nvPr/>
        </p:nvSpPr>
        <p:spPr>
          <a:xfrm>
            <a:off x="16618026" y="9428758"/>
            <a:ext cx="1669974" cy="875129"/>
          </a:xfrm>
          <a:custGeom>
            <a:rect b="b" l="l" r="r" t="t"/>
            <a:pathLst>
              <a:path extrusionOk="0" h="1166839" w="2827144">
                <a:moveTo>
                  <a:pt x="0" y="0"/>
                </a:moveTo>
                <a:lnTo>
                  <a:pt x="2827143" y="0"/>
                </a:lnTo>
                <a:lnTo>
                  <a:pt x="2827143" y="1166839"/>
                </a:lnTo>
                <a:lnTo>
                  <a:pt x="0" y="11668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Métaphore</a:t>
            </a:r>
            <a:endParaRPr/>
          </a:p>
        </p:txBody>
      </p:sp>
      <p:sp>
        <p:nvSpPr>
          <p:cNvPr id="285" name="Google Shape;285;p8"/>
          <p:cNvSpPr/>
          <p:nvPr/>
        </p:nvSpPr>
        <p:spPr>
          <a:xfrm>
            <a:off x="-9173" y="9428757"/>
            <a:ext cx="1784700" cy="888600"/>
          </a:xfrm>
          <a:prstGeom prst="roundRect">
            <a:avLst>
              <a:gd fmla="val 16667" name="adj"/>
            </a:avLst>
          </a:prstGeom>
          <a:solidFill>
            <a:srgbClr val="229D6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fr-FR" sz="2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Introdu-</a:t>
            </a:r>
            <a:endParaRPr b="1" i="0" sz="2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fr-FR" sz="2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ction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1E6EA"/>
            </a:gs>
            <a:gs pos="100000">
              <a:srgbClr val="D0DAE1"/>
            </a:gs>
          </a:gsLst>
          <a:lin ang="0" scaled="0"/>
        </a:gradFill>
      </p:bgPr>
    </p:bg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0" name="Google Shape;290;p9"/>
          <p:cNvGrpSpPr/>
          <p:nvPr/>
        </p:nvGrpSpPr>
        <p:grpSpPr>
          <a:xfrm>
            <a:off x="7120193" y="4106520"/>
            <a:ext cx="2220397" cy="6805852"/>
            <a:chOff x="0" y="-38100"/>
            <a:chExt cx="584792" cy="1792476"/>
          </a:xfrm>
        </p:grpSpPr>
        <p:sp>
          <p:nvSpPr>
            <p:cNvPr id="291" name="Google Shape;291;p9"/>
            <p:cNvSpPr/>
            <p:nvPr/>
          </p:nvSpPr>
          <p:spPr>
            <a:xfrm>
              <a:off x="0" y="0"/>
              <a:ext cx="584792" cy="1754376"/>
            </a:xfrm>
            <a:custGeom>
              <a:rect b="b" l="l" r="r" t="t"/>
              <a:pathLst>
                <a:path extrusionOk="0" h="1754376" w="584792">
                  <a:moveTo>
                    <a:pt x="0" y="0"/>
                  </a:moveTo>
                  <a:lnTo>
                    <a:pt x="584792" y="0"/>
                  </a:lnTo>
                  <a:lnTo>
                    <a:pt x="584792" y="1754376"/>
                  </a:lnTo>
                  <a:lnTo>
                    <a:pt x="0" y="1754376"/>
                  </a:lnTo>
                  <a:close/>
                </a:path>
              </a:pathLst>
            </a:custGeom>
            <a:noFill/>
            <a:ln>
              <a:noFill/>
            </a:ln>
          </p:spPr>
        </p:sp>
        <p:sp>
          <p:nvSpPr>
            <p:cNvPr id="292" name="Google Shape;292;p9"/>
            <p:cNvSpPr txBox="1"/>
            <p:nvPr/>
          </p:nvSpPr>
          <p:spPr>
            <a:xfrm>
              <a:off x="0" y="-38100"/>
              <a:ext cx="584792" cy="17924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93" name="Google Shape;293;p9"/>
          <p:cNvGrpSpPr/>
          <p:nvPr/>
        </p:nvGrpSpPr>
        <p:grpSpPr>
          <a:xfrm rot="5400000">
            <a:off x="9049017" y="-9049017"/>
            <a:ext cx="334626" cy="18432661"/>
            <a:chOff x="0" y="-38100"/>
            <a:chExt cx="88132" cy="4854693"/>
          </a:xfrm>
        </p:grpSpPr>
        <p:sp>
          <p:nvSpPr>
            <p:cNvPr id="294" name="Google Shape;294;p9"/>
            <p:cNvSpPr/>
            <p:nvPr/>
          </p:nvSpPr>
          <p:spPr>
            <a:xfrm>
              <a:off x="0" y="0"/>
              <a:ext cx="88132" cy="4816592"/>
            </a:xfrm>
            <a:custGeom>
              <a:rect b="b" l="l" r="r" t="t"/>
              <a:pathLst>
                <a:path extrusionOk="0" h="4816592" w="88132">
                  <a:moveTo>
                    <a:pt x="0" y="0"/>
                  </a:moveTo>
                  <a:lnTo>
                    <a:pt x="88132" y="0"/>
                  </a:lnTo>
                  <a:lnTo>
                    <a:pt x="88132" y="4816592"/>
                  </a:lnTo>
                  <a:lnTo>
                    <a:pt x="0" y="4816592"/>
                  </a:ln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</p:sp>
        <p:sp>
          <p:nvSpPr>
            <p:cNvPr id="295" name="Google Shape;295;p9"/>
            <p:cNvSpPr txBox="1"/>
            <p:nvPr/>
          </p:nvSpPr>
          <p:spPr>
            <a:xfrm>
              <a:off x="0" y="-38100"/>
              <a:ext cx="88132" cy="485469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96" name="Google Shape;296;p9"/>
          <p:cNvGrpSpPr/>
          <p:nvPr/>
        </p:nvGrpSpPr>
        <p:grpSpPr>
          <a:xfrm>
            <a:off x="-9172" y="-142392"/>
            <a:ext cx="1907624" cy="2052285"/>
            <a:chOff x="0" y="-38100"/>
            <a:chExt cx="502419" cy="540519"/>
          </a:xfrm>
        </p:grpSpPr>
        <p:sp>
          <p:nvSpPr>
            <p:cNvPr id="297" name="Google Shape;297;p9"/>
            <p:cNvSpPr/>
            <p:nvPr/>
          </p:nvSpPr>
          <p:spPr>
            <a:xfrm>
              <a:off x="0" y="0"/>
              <a:ext cx="502419" cy="502419"/>
            </a:xfrm>
            <a:custGeom>
              <a:rect b="b" l="l" r="r" t="t"/>
              <a:pathLst>
                <a:path extrusionOk="0" h="502419" w="502419">
                  <a:moveTo>
                    <a:pt x="0" y="0"/>
                  </a:moveTo>
                  <a:lnTo>
                    <a:pt x="502419" y="0"/>
                  </a:lnTo>
                  <a:lnTo>
                    <a:pt x="502419" y="502419"/>
                  </a:lnTo>
                  <a:lnTo>
                    <a:pt x="0" y="502419"/>
                  </a:ln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</p:sp>
        <p:sp>
          <p:nvSpPr>
            <p:cNvPr id="298" name="Google Shape;298;p9"/>
            <p:cNvSpPr txBox="1"/>
            <p:nvPr/>
          </p:nvSpPr>
          <p:spPr>
            <a:xfrm>
              <a:off x="0" y="-38100"/>
              <a:ext cx="502418" cy="54051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99" name="Google Shape;299;p9"/>
          <p:cNvGrpSpPr/>
          <p:nvPr/>
        </p:nvGrpSpPr>
        <p:grpSpPr>
          <a:xfrm>
            <a:off x="15370021" y="5281469"/>
            <a:ext cx="1753333" cy="1897994"/>
            <a:chOff x="0" y="-38100"/>
            <a:chExt cx="461783" cy="499883"/>
          </a:xfrm>
        </p:grpSpPr>
        <p:sp>
          <p:nvSpPr>
            <p:cNvPr id="300" name="Google Shape;300;p9"/>
            <p:cNvSpPr/>
            <p:nvPr/>
          </p:nvSpPr>
          <p:spPr>
            <a:xfrm>
              <a:off x="0" y="0"/>
              <a:ext cx="461783" cy="461783"/>
            </a:xfrm>
            <a:custGeom>
              <a:rect b="b" l="l" r="r" t="t"/>
              <a:pathLst>
                <a:path extrusionOk="0" h="461783" w="461783">
                  <a:moveTo>
                    <a:pt x="48571" y="0"/>
                  </a:moveTo>
                  <a:lnTo>
                    <a:pt x="413212" y="0"/>
                  </a:lnTo>
                  <a:cubicBezTo>
                    <a:pt x="426094" y="0"/>
                    <a:pt x="438448" y="5117"/>
                    <a:pt x="447557" y="14226"/>
                  </a:cubicBezTo>
                  <a:cubicBezTo>
                    <a:pt x="456666" y="23335"/>
                    <a:pt x="461783" y="35689"/>
                    <a:pt x="461783" y="48571"/>
                  </a:cubicBezTo>
                  <a:lnTo>
                    <a:pt x="461783" y="413212"/>
                  </a:lnTo>
                  <a:cubicBezTo>
                    <a:pt x="461783" y="426094"/>
                    <a:pt x="456666" y="438448"/>
                    <a:pt x="447557" y="447557"/>
                  </a:cubicBezTo>
                  <a:cubicBezTo>
                    <a:pt x="438448" y="456666"/>
                    <a:pt x="426094" y="461783"/>
                    <a:pt x="413212" y="461783"/>
                  </a:cubicBezTo>
                  <a:lnTo>
                    <a:pt x="48571" y="461783"/>
                  </a:lnTo>
                  <a:cubicBezTo>
                    <a:pt x="21746" y="461783"/>
                    <a:pt x="0" y="440037"/>
                    <a:pt x="0" y="413212"/>
                  </a:cubicBezTo>
                  <a:lnTo>
                    <a:pt x="0" y="48571"/>
                  </a:lnTo>
                  <a:cubicBezTo>
                    <a:pt x="0" y="35689"/>
                    <a:pt x="5117" y="23335"/>
                    <a:pt x="14226" y="14226"/>
                  </a:cubicBezTo>
                  <a:cubicBezTo>
                    <a:pt x="23335" y="5117"/>
                    <a:pt x="35689" y="0"/>
                    <a:pt x="48571" y="0"/>
                  </a:cubicBezTo>
                  <a:close/>
                </a:path>
              </a:pathLst>
            </a:custGeom>
            <a:solidFill>
              <a:srgbClr val="7AC0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9"/>
            <p:cNvSpPr txBox="1"/>
            <p:nvPr/>
          </p:nvSpPr>
          <p:spPr>
            <a:xfrm>
              <a:off x="0" y="-38100"/>
              <a:ext cx="461783" cy="49988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02" name="Google Shape;302;p9"/>
          <p:cNvSpPr/>
          <p:nvPr/>
        </p:nvSpPr>
        <p:spPr>
          <a:xfrm>
            <a:off x="15722489" y="5825290"/>
            <a:ext cx="942857" cy="955012"/>
          </a:xfrm>
          <a:custGeom>
            <a:rect b="b" l="l" r="r" t="t"/>
            <a:pathLst>
              <a:path extrusionOk="0" h="955012" w="942857">
                <a:moveTo>
                  <a:pt x="0" y="0"/>
                </a:moveTo>
                <a:lnTo>
                  <a:pt x="942857" y="0"/>
                </a:lnTo>
                <a:lnTo>
                  <a:pt x="942857" y="955012"/>
                </a:lnTo>
                <a:lnTo>
                  <a:pt x="0" y="9550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3" name="Google Shape;303;p9"/>
          <p:cNvSpPr txBox="1"/>
          <p:nvPr/>
        </p:nvSpPr>
        <p:spPr>
          <a:xfrm>
            <a:off x="14418978" y="503028"/>
            <a:ext cx="3707982" cy="2698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>
                <a:solidFill>
                  <a:srgbClr val="191719"/>
                </a:solidFill>
                <a:latin typeface="Arial"/>
                <a:ea typeface="Arial"/>
                <a:cs typeface="Arial"/>
                <a:sym typeface="Arial"/>
              </a:rPr>
              <a:t>Nom de l’entreprise</a:t>
            </a:r>
            <a:endParaRPr/>
          </a:p>
        </p:txBody>
      </p:sp>
      <p:sp>
        <p:nvSpPr>
          <p:cNvPr id="304" name="Google Shape;304;p9"/>
          <p:cNvSpPr txBox="1"/>
          <p:nvPr/>
        </p:nvSpPr>
        <p:spPr>
          <a:xfrm>
            <a:off x="2136472" y="474453"/>
            <a:ext cx="11921700" cy="24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8000">
                <a:solidFill>
                  <a:srgbClr val="191719"/>
                </a:solidFill>
                <a:latin typeface="Inter"/>
                <a:ea typeface="Inter"/>
                <a:cs typeface="Inter"/>
                <a:sym typeface="Inter"/>
              </a:rPr>
              <a:t>Lien vers la compétence suivante</a:t>
            </a:r>
            <a:endParaRPr/>
          </a:p>
        </p:txBody>
      </p:sp>
      <p:sp>
        <p:nvSpPr>
          <p:cNvPr id="305" name="Google Shape;305;p9"/>
          <p:cNvSpPr/>
          <p:nvPr/>
        </p:nvSpPr>
        <p:spPr>
          <a:xfrm>
            <a:off x="214477" y="474453"/>
            <a:ext cx="1561045" cy="1261667"/>
          </a:xfrm>
          <a:custGeom>
            <a:rect b="b" l="l" r="r" t="t"/>
            <a:pathLst>
              <a:path extrusionOk="0" h="1261667" w="1561045">
                <a:moveTo>
                  <a:pt x="0" y="0"/>
                </a:moveTo>
                <a:lnTo>
                  <a:pt x="1561045" y="0"/>
                </a:lnTo>
                <a:lnTo>
                  <a:pt x="1561045" y="1261666"/>
                </a:lnTo>
                <a:lnTo>
                  <a:pt x="0" y="12616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06" name="Google Shape;306;p9"/>
          <p:cNvCxnSpPr/>
          <p:nvPr/>
        </p:nvCxnSpPr>
        <p:spPr>
          <a:xfrm>
            <a:off x="2372332" y="1582057"/>
            <a:ext cx="6552300" cy="0"/>
          </a:xfrm>
          <a:prstGeom prst="straightConnector1">
            <a:avLst/>
          </a:prstGeom>
          <a:noFill/>
          <a:ln cap="flat" cmpd="sng" w="38100">
            <a:solidFill>
              <a:srgbClr val="2B2B2B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7" name="Google Shape;307;p9"/>
          <p:cNvSpPr/>
          <p:nvPr/>
        </p:nvSpPr>
        <p:spPr>
          <a:xfrm>
            <a:off x="944638" y="4106516"/>
            <a:ext cx="5566810" cy="3477125"/>
          </a:xfrm>
          <a:custGeom>
            <a:rect b="b" l="l" r="r" t="t"/>
            <a:pathLst>
              <a:path extrusionOk="0" h="3477125" w="5566810">
                <a:moveTo>
                  <a:pt x="0" y="0"/>
                </a:moveTo>
                <a:lnTo>
                  <a:pt x="5566810" y="0"/>
                </a:lnTo>
                <a:lnTo>
                  <a:pt x="5566810" y="3477125"/>
                </a:lnTo>
                <a:lnTo>
                  <a:pt x="0" y="347712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p9"/>
          <p:cNvSpPr txBox="1"/>
          <p:nvPr/>
        </p:nvSpPr>
        <p:spPr>
          <a:xfrm>
            <a:off x="7212611" y="5889080"/>
            <a:ext cx="9692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👉 Afficher les connexions externes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9" name="Google Shape;309;p9"/>
          <p:cNvSpPr/>
          <p:nvPr/>
        </p:nvSpPr>
        <p:spPr>
          <a:xfrm>
            <a:off x="1775522" y="9428758"/>
            <a:ext cx="2120358" cy="875129"/>
          </a:xfrm>
          <a:custGeom>
            <a:rect b="b" l="l" r="r" t="t"/>
            <a:pathLst>
              <a:path extrusionOk="0" h="1166839" w="2827144">
                <a:moveTo>
                  <a:pt x="0" y="0"/>
                </a:moveTo>
                <a:lnTo>
                  <a:pt x="2827144" y="0"/>
                </a:lnTo>
                <a:lnTo>
                  <a:pt x="2827144" y="1166839"/>
                </a:lnTo>
                <a:lnTo>
                  <a:pt x="0" y="11668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Exemple détaillé</a:t>
            </a:r>
            <a:endParaRPr/>
          </a:p>
        </p:txBody>
      </p:sp>
      <p:sp>
        <p:nvSpPr>
          <p:cNvPr id="310" name="Google Shape;310;p9"/>
          <p:cNvSpPr/>
          <p:nvPr/>
        </p:nvSpPr>
        <p:spPr>
          <a:xfrm>
            <a:off x="3895880" y="9428758"/>
            <a:ext cx="2120358" cy="875129"/>
          </a:xfrm>
          <a:custGeom>
            <a:rect b="b" l="l" r="r" t="t"/>
            <a:pathLst>
              <a:path extrusionOk="0" h="1166839" w="2827144">
                <a:moveTo>
                  <a:pt x="0" y="0"/>
                </a:moveTo>
                <a:lnTo>
                  <a:pt x="2827143" y="0"/>
                </a:lnTo>
                <a:lnTo>
                  <a:pt x="2827143" y="1166839"/>
                </a:lnTo>
                <a:lnTo>
                  <a:pt x="0" y="11668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Application théorique</a:t>
            </a:r>
            <a:endParaRPr/>
          </a:p>
        </p:txBody>
      </p:sp>
      <p:sp>
        <p:nvSpPr>
          <p:cNvPr id="311" name="Google Shape;311;p9"/>
          <p:cNvSpPr/>
          <p:nvPr/>
        </p:nvSpPr>
        <p:spPr>
          <a:xfrm>
            <a:off x="6016237" y="9428758"/>
            <a:ext cx="2120358" cy="875129"/>
          </a:xfrm>
          <a:custGeom>
            <a:rect b="b" l="l" r="r" t="t"/>
            <a:pathLst>
              <a:path extrusionOk="0" h="1166839" w="2827144">
                <a:moveTo>
                  <a:pt x="0" y="0"/>
                </a:moveTo>
                <a:lnTo>
                  <a:pt x="2827144" y="0"/>
                </a:lnTo>
                <a:lnTo>
                  <a:pt x="2827144" y="1166839"/>
                </a:lnTo>
                <a:lnTo>
                  <a:pt x="0" y="11668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Application quotidienne</a:t>
            </a:r>
            <a:endParaRPr/>
          </a:p>
        </p:txBody>
      </p:sp>
      <p:sp>
        <p:nvSpPr>
          <p:cNvPr id="312" name="Google Shape;312;p9"/>
          <p:cNvSpPr/>
          <p:nvPr/>
        </p:nvSpPr>
        <p:spPr>
          <a:xfrm>
            <a:off x="8136595" y="9428758"/>
            <a:ext cx="2120358" cy="875129"/>
          </a:xfrm>
          <a:custGeom>
            <a:rect b="b" l="l" r="r" t="t"/>
            <a:pathLst>
              <a:path extrusionOk="0" h="1166839" w="2827144">
                <a:moveTo>
                  <a:pt x="0" y="0"/>
                </a:moveTo>
                <a:lnTo>
                  <a:pt x="2827143" y="0"/>
                </a:lnTo>
                <a:lnTo>
                  <a:pt x="2827143" y="1166839"/>
                </a:lnTo>
                <a:lnTo>
                  <a:pt x="0" y="11668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Exercice</a:t>
            </a:r>
            <a:endParaRPr/>
          </a:p>
        </p:txBody>
      </p:sp>
      <p:sp>
        <p:nvSpPr>
          <p:cNvPr id="313" name="Google Shape;313;p9"/>
          <p:cNvSpPr/>
          <p:nvPr/>
        </p:nvSpPr>
        <p:spPr>
          <a:xfrm>
            <a:off x="10256953" y="9428758"/>
            <a:ext cx="2120358" cy="875129"/>
          </a:xfrm>
          <a:custGeom>
            <a:rect b="b" l="l" r="r" t="t"/>
            <a:pathLst>
              <a:path extrusionOk="0" h="1166839" w="2827144">
                <a:moveTo>
                  <a:pt x="0" y="0"/>
                </a:moveTo>
                <a:lnTo>
                  <a:pt x="2827144" y="0"/>
                </a:lnTo>
                <a:lnTo>
                  <a:pt x="2827144" y="1166839"/>
                </a:lnTo>
                <a:lnTo>
                  <a:pt x="0" y="11668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Corrigé</a:t>
            </a:r>
            <a:endParaRPr/>
          </a:p>
        </p:txBody>
      </p:sp>
      <p:sp>
        <p:nvSpPr>
          <p:cNvPr id="314" name="Google Shape;314;p9"/>
          <p:cNvSpPr/>
          <p:nvPr/>
        </p:nvSpPr>
        <p:spPr>
          <a:xfrm>
            <a:off x="12377311" y="9428758"/>
            <a:ext cx="2120358" cy="875129"/>
          </a:xfrm>
          <a:custGeom>
            <a:rect b="b" l="l" r="r" t="t"/>
            <a:pathLst>
              <a:path extrusionOk="0" h="1166839" w="2827144">
                <a:moveTo>
                  <a:pt x="0" y="0"/>
                </a:moveTo>
                <a:lnTo>
                  <a:pt x="2827143" y="0"/>
                </a:lnTo>
                <a:lnTo>
                  <a:pt x="2827143" y="1166839"/>
                </a:lnTo>
                <a:lnTo>
                  <a:pt x="0" y="11668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Application exotique</a:t>
            </a:r>
            <a:endParaRPr/>
          </a:p>
        </p:txBody>
      </p:sp>
      <p:sp>
        <p:nvSpPr>
          <p:cNvPr id="315" name="Google Shape;315;p9"/>
          <p:cNvSpPr/>
          <p:nvPr/>
        </p:nvSpPr>
        <p:spPr>
          <a:xfrm>
            <a:off x="14497668" y="8754104"/>
            <a:ext cx="2120358" cy="1549784"/>
          </a:xfrm>
          <a:prstGeom prst="roundRect">
            <a:avLst>
              <a:gd fmla="val 16667" name="adj"/>
            </a:avLst>
          </a:prstGeom>
          <a:solidFill>
            <a:srgbClr val="1176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Lien de la compétence</a:t>
            </a:r>
            <a:endParaRPr/>
          </a:p>
        </p:txBody>
      </p:sp>
      <p:sp>
        <p:nvSpPr>
          <p:cNvPr id="316" name="Google Shape;316;p9"/>
          <p:cNvSpPr/>
          <p:nvPr/>
        </p:nvSpPr>
        <p:spPr>
          <a:xfrm>
            <a:off x="16618026" y="9428758"/>
            <a:ext cx="1669974" cy="875129"/>
          </a:xfrm>
          <a:custGeom>
            <a:rect b="b" l="l" r="r" t="t"/>
            <a:pathLst>
              <a:path extrusionOk="0" h="1166839" w="2827144">
                <a:moveTo>
                  <a:pt x="0" y="0"/>
                </a:moveTo>
                <a:lnTo>
                  <a:pt x="2827143" y="0"/>
                </a:lnTo>
                <a:lnTo>
                  <a:pt x="2827143" y="1166839"/>
                </a:lnTo>
                <a:lnTo>
                  <a:pt x="0" y="11668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Métaphore</a:t>
            </a:r>
            <a:endParaRPr/>
          </a:p>
        </p:txBody>
      </p:sp>
      <p:sp>
        <p:nvSpPr>
          <p:cNvPr id="317" name="Google Shape;317;p9"/>
          <p:cNvSpPr/>
          <p:nvPr/>
        </p:nvSpPr>
        <p:spPr>
          <a:xfrm>
            <a:off x="-9173" y="9428757"/>
            <a:ext cx="1784700" cy="888600"/>
          </a:xfrm>
          <a:prstGeom prst="roundRect">
            <a:avLst>
              <a:gd fmla="val 16667" name="adj"/>
            </a:avLst>
          </a:prstGeom>
          <a:solidFill>
            <a:srgbClr val="229D6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fr-FR" sz="2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Introdu-</a:t>
            </a:r>
            <a:endParaRPr b="1" i="0" sz="2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fr-FR" sz="2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ction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hèm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  <dc:creator>user</dc:creator>
</cp:coreProperties>
</file>